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4" r:id="rId5"/>
    <p:sldMasterId id="2147483774" r:id="rId6"/>
  </p:sldMasterIdLst>
  <p:notesMasterIdLst>
    <p:notesMasterId r:id="rId28"/>
  </p:notesMasterIdLst>
  <p:handoutMasterIdLst>
    <p:handoutMasterId r:id="rId29"/>
  </p:handoutMasterIdLst>
  <p:sldIdLst>
    <p:sldId id="279" r:id="rId7"/>
    <p:sldId id="282" r:id="rId8"/>
    <p:sldId id="285" r:id="rId9"/>
    <p:sldId id="286" r:id="rId10"/>
    <p:sldId id="287" r:id="rId11"/>
    <p:sldId id="288" r:id="rId12"/>
    <p:sldId id="290" r:id="rId13"/>
    <p:sldId id="291" r:id="rId14"/>
    <p:sldId id="292" r:id="rId15"/>
    <p:sldId id="293" r:id="rId16"/>
    <p:sldId id="294" r:id="rId17"/>
    <p:sldId id="289" r:id="rId18"/>
    <p:sldId id="295" r:id="rId19"/>
    <p:sldId id="296" r:id="rId20"/>
    <p:sldId id="297" r:id="rId21"/>
    <p:sldId id="298" r:id="rId22"/>
    <p:sldId id="299" r:id="rId23"/>
    <p:sldId id="300" r:id="rId24"/>
    <p:sldId id="301" r:id="rId25"/>
    <p:sldId id="302"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368" userDrawn="1">
          <p15:clr>
            <a:srgbClr val="A4A3A4"/>
          </p15:clr>
        </p15:guide>
        <p15:guide id="4" orient="horz" pos="36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A522400-A8AE-5C91-1D81-E99F9AD1ECE5}" name="Jill Emmerzaal" initials="" userId="S::jill.emmerzaal@mail.mcgill.ca::9be7b5a1-3566-4990-a00f-c4219f4237e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E3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07" autoAdjust="0"/>
    <p:restoredTop sz="66049"/>
  </p:normalViewPr>
  <p:slideViewPr>
    <p:cSldViewPr snapToGrid="0">
      <p:cViewPr varScale="1">
        <p:scale>
          <a:sx n="78" d="100"/>
          <a:sy n="78" d="100"/>
        </p:scale>
        <p:origin x="2640" y="168"/>
      </p:cViewPr>
      <p:guideLst>
        <p:guide pos="7368"/>
        <p:guide orient="horz" pos="368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18" d="100"/>
          <a:sy n="118" d="100"/>
        </p:scale>
        <p:origin x="3952"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 Emmerzaal" userId="9be7b5a1-3566-4990-a00f-c4219f4237e6" providerId="ADAL" clId="{A61F113B-7826-2849-B80D-A300CD42BBC3}"/>
    <pc:docChg chg="undo custSel addSld delSld modSld">
      <pc:chgData name="Jill Emmerzaal" userId="9be7b5a1-3566-4990-a00f-c4219f4237e6" providerId="ADAL" clId="{A61F113B-7826-2849-B80D-A300CD42BBC3}" dt="2024-07-29T18:01:44.681" v="1729" actId="2696"/>
      <pc:docMkLst>
        <pc:docMk/>
      </pc:docMkLst>
      <pc:sldChg chg="new del">
        <pc:chgData name="Jill Emmerzaal" userId="9be7b5a1-3566-4990-a00f-c4219f4237e6" providerId="ADAL" clId="{A61F113B-7826-2849-B80D-A300CD42BBC3}" dt="2024-07-29T16:02:23.012" v="434" actId="2696"/>
        <pc:sldMkLst>
          <pc:docMk/>
          <pc:sldMk cId="2200683428" sldId="268"/>
        </pc:sldMkLst>
      </pc:sldChg>
      <pc:sldChg chg="modSp new mod">
        <pc:chgData name="Jill Emmerzaal" userId="9be7b5a1-3566-4990-a00f-c4219f4237e6" providerId="ADAL" clId="{A61F113B-7826-2849-B80D-A300CD42BBC3}" dt="2024-07-29T16:02:03.699" v="433" actId="313"/>
        <pc:sldMkLst>
          <pc:docMk/>
          <pc:sldMk cId="273529516" sldId="269"/>
        </pc:sldMkLst>
        <pc:spChg chg="mod">
          <ac:chgData name="Jill Emmerzaal" userId="9be7b5a1-3566-4990-a00f-c4219f4237e6" providerId="ADAL" clId="{A61F113B-7826-2849-B80D-A300CD42BBC3}" dt="2024-07-29T16:00:25.346" v="432" actId="20577"/>
          <ac:spMkLst>
            <pc:docMk/>
            <pc:sldMk cId="273529516" sldId="269"/>
            <ac:spMk id="2" creationId="{F4245B3B-7C5D-EC00-F506-9D96889A3EA0}"/>
          </ac:spMkLst>
        </pc:spChg>
        <pc:spChg chg="mod">
          <ac:chgData name="Jill Emmerzaal" userId="9be7b5a1-3566-4990-a00f-c4219f4237e6" providerId="ADAL" clId="{A61F113B-7826-2849-B80D-A300CD42BBC3}" dt="2024-07-29T15:55:31.580" v="206" actId="313"/>
          <ac:spMkLst>
            <pc:docMk/>
            <pc:sldMk cId="273529516" sldId="269"/>
            <ac:spMk id="3" creationId="{DEFCCA04-C441-1BF0-1E2C-E8B8040A70A0}"/>
          </ac:spMkLst>
        </pc:spChg>
        <pc:spChg chg="mod">
          <ac:chgData name="Jill Emmerzaal" userId="9be7b5a1-3566-4990-a00f-c4219f4237e6" providerId="ADAL" clId="{A61F113B-7826-2849-B80D-A300CD42BBC3}" dt="2024-07-29T16:02:03.699" v="433" actId="313"/>
          <ac:spMkLst>
            <pc:docMk/>
            <pc:sldMk cId="273529516" sldId="269"/>
            <ac:spMk id="4" creationId="{F58A26C4-69BB-4547-643E-99EE1D5ACCD7}"/>
          </ac:spMkLst>
        </pc:spChg>
      </pc:sldChg>
      <pc:sldChg chg="modSp new mod">
        <pc:chgData name="Jill Emmerzaal" userId="9be7b5a1-3566-4990-a00f-c4219f4237e6" providerId="ADAL" clId="{A61F113B-7826-2849-B80D-A300CD42BBC3}" dt="2024-07-29T16:17:49.857" v="737" actId="20577"/>
        <pc:sldMkLst>
          <pc:docMk/>
          <pc:sldMk cId="1421433939" sldId="270"/>
        </pc:sldMkLst>
        <pc:spChg chg="mod">
          <ac:chgData name="Jill Emmerzaal" userId="9be7b5a1-3566-4990-a00f-c4219f4237e6" providerId="ADAL" clId="{A61F113B-7826-2849-B80D-A300CD42BBC3}" dt="2024-07-29T16:17:49.857" v="737" actId="20577"/>
          <ac:spMkLst>
            <pc:docMk/>
            <pc:sldMk cId="1421433939" sldId="270"/>
            <ac:spMk id="2" creationId="{5D0F18A5-76A2-EC56-BE8D-DEFFADBFDDAB}"/>
          </ac:spMkLst>
        </pc:spChg>
        <pc:spChg chg="mod">
          <ac:chgData name="Jill Emmerzaal" userId="9be7b5a1-3566-4990-a00f-c4219f4237e6" providerId="ADAL" clId="{A61F113B-7826-2849-B80D-A300CD42BBC3}" dt="2024-07-29T16:14:21.985" v="523" actId="20577"/>
          <ac:spMkLst>
            <pc:docMk/>
            <pc:sldMk cId="1421433939" sldId="270"/>
            <ac:spMk id="3" creationId="{BC756E18-0B1E-791D-7621-F6C1B3182D81}"/>
          </ac:spMkLst>
        </pc:spChg>
        <pc:spChg chg="mod">
          <ac:chgData name="Jill Emmerzaal" userId="9be7b5a1-3566-4990-a00f-c4219f4237e6" providerId="ADAL" clId="{A61F113B-7826-2849-B80D-A300CD42BBC3}" dt="2024-07-29T16:02:40.331" v="454" actId="20577"/>
          <ac:spMkLst>
            <pc:docMk/>
            <pc:sldMk cId="1421433939" sldId="270"/>
            <ac:spMk id="4" creationId="{C27CC4B1-0F1C-5DF5-BDD8-D7D878062D7D}"/>
          </ac:spMkLst>
        </pc:spChg>
      </pc:sldChg>
      <pc:sldChg chg="modSp new mod">
        <pc:chgData name="Jill Emmerzaal" userId="9be7b5a1-3566-4990-a00f-c4219f4237e6" providerId="ADAL" clId="{A61F113B-7826-2849-B80D-A300CD42BBC3}" dt="2024-07-29T17:13:37.293" v="878" actId="313"/>
        <pc:sldMkLst>
          <pc:docMk/>
          <pc:sldMk cId="1641282714" sldId="271"/>
        </pc:sldMkLst>
        <pc:spChg chg="mod">
          <ac:chgData name="Jill Emmerzaal" userId="9be7b5a1-3566-4990-a00f-c4219f4237e6" providerId="ADAL" clId="{A61F113B-7826-2849-B80D-A300CD42BBC3}" dt="2024-07-29T17:13:37.293" v="878" actId="313"/>
          <ac:spMkLst>
            <pc:docMk/>
            <pc:sldMk cId="1641282714" sldId="271"/>
            <ac:spMk id="2" creationId="{1547CE04-531A-5F02-32E6-4DA71403042F}"/>
          </ac:spMkLst>
        </pc:spChg>
        <pc:spChg chg="mod">
          <ac:chgData name="Jill Emmerzaal" userId="9be7b5a1-3566-4990-a00f-c4219f4237e6" providerId="ADAL" clId="{A61F113B-7826-2849-B80D-A300CD42BBC3}" dt="2024-07-29T17:12:41.445" v="764"/>
          <ac:spMkLst>
            <pc:docMk/>
            <pc:sldMk cId="1641282714" sldId="271"/>
            <ac:spMk id="3" creationId="{02E41881-8C7E-9CF2-01B3-84DBC0C26CF7}"/>
          </ac:spMkLst>
        </pc:spChg>
        <pc:spChg chg="mod">
          <ac:chgData name="Jill Emmerzaal" userId="9be7b5a1-3566-4990-a00f-c4219f4237e6" providerId="ADAL" clId="{A61F113B-7826-2849-B80D-A300CD42BBC3}" dt="2024-07-29T17:12:52.374" v="787" actId="20577"/>
          <ac:spMkLst>
            <pc:docMk/>
            <pc:sldMk cId="1641282714" sldId="271"/>
            <ac:spMk id="4" creationId="{5D79FE10-D997-B0BB-495A-759245836E49}"/>
          </ac:spMkLst>
        </pc:spChg>
      </pc:sldChg>
      <pc:sldChg chg="modSp new mod">
        <pc:chgData name="Jill Emmerzaal" userId="9be7b5a1-3566-4990-a00f-c4219f4237e6" providerId="ADAL" clId="{A61F113B-7826-2849-B80D-A300CD42BBC3}" dt="2024-07-29T17:17:09.511" v="1098" actId="20577"/>
        <pc:sldMkLst>
          <pc:docMk/>
          <pc:sldMk cId="1820429761" sldId="272"/>
        </pc:sldMkLst>
        <pc:spChg chg="mod">
          <ac:chgData name="Jill Emmerzaal" userId="9be7b5a1-3566-4990-a00f-c4219f4237e6" providerId="ADAL" clId="{A61F113B-7826-2849-B80D-A300CD42BBC3}" dt="2024-07-29T17:17:09.511" v="1098" actId="20577"/>
          <ac:spMkLst>
            <pc:docMk/>
            <pc:sldMk cId="1820429761" sldId="272"/>
            <ac:spMk id="2" creationId="{8C5139D6-C96D-7048-D48D-5438C80E2740}"/>
          </ac:spMkLst>
        </pc:spChg>
        <pc:spChg chg="mod">
          <ac:chgData name="Jill Emmerzaal" userId="9be7b5a1-3566-4990-a00f-c4219f4237e6" providerId="ADAL" clId="{A61F113B-7826-2849-B80D-A300CD42BBC3}" dt="2024-07-29T17:15:40.455" v="913" actId="20577"/>
          <ac:spMkLst>
            <pc:docMk/>
            <pc:sldMk cId="1820429761" sldId="272"/>
            <ac:spMk id="3" creationId="{0B2C41B0-CD49-58FE-9DDD-E3E2682FBD17}"/>
          </ac:spMkLst>
        </pc:spChg>
        <pc:spChg chg="mod">
          <ac:chgData name="Jill Emmerzaal" userId="9be7b5a1-3566-4990-a00f-c4219f4237e6" providerId="ADAL" clId="{A61F113B-7826-2849-B80D-A300CD42BBC3}" dt="2024-07-29T17:14:36.393" v="909" actId="20577"/>
          <ac:spMkLst>
            <pc:docMk/>
            <pc:sldMk cId="1820429761" sldId="272"/>
            <ac:spMk id="4" creationId="{75676597-2246-4A7F-CDB1-82E4A92FBDDE}"/>
          </ac:spMkLst>
        </pc:spChg>
      </pc:sldChg>
      <pc:sldChg chg="modSp new mod">
        <pc:chgData name="Jill Emmerzaal" userId="9be7b5a1-3566-4990-a00f-c4219f4237e6" providerId="ADAL" clId="{A61F113B-7826-2849-B80D-A300CD42BBC3}" dt="2024-07-29T17:24:02.946" v="1103"/>
        <pc:sldMkLst>
          <pc:docMk/>
          <pc:sldMk cId="743065437" sldId="273"/>
        </pc:sldMkLst>
        <pc:spChg chg="mod">
          <ac:chgData name="Jill Emmerzaal" userId="9be7b5a1-3566-4990-a00f-c4219f4237e6" providerId="ADAL" clId="{A61F113B-7826-2849-B80D-A300CD42BBC3}" dt="2024-07-29T17:24:02.946" v="1103"/>
          <ac:spMkLst>
            <pc:docMk/>
            <pc:sldMk cId="743065437" sldId="273"/>
            <ac:spMk id="3" creationId="{D5D00AB7-0BF2-34C1-4BBD-CF0E818A10B4}"/>
          </ac:spMkLst>
        </pc:spChg>
        <pc:spChg chg="mod">
          <ac:chgData name="Jill Emmerzaal" userId="9be7b5a1-3566-4990-a00f-c4219f4237e6" providerId="ADAL" clId="{A61F113B-7826-2849-B80D-A300CD42BBC3}" dt="2024-07-29T17:23:41.733" v="1101"/>
          <ac:spMkLst>
            <pc:docMk/>
            <pc:sldMk cId="743065437" sldId="273"/>
            <ac:spMk id="4" creationId="{16F132ED-CD92-A01C-FB28-7AFFA2DFFCF7}"/>
          </ac:spMkLst>
        </pc:spChg>
      </pc:sldChg>
      <pc:sldChg chg="modSp new mod">
        <pc:chgData name="Jill Emmerzaal" userId="9be7b5a1-3566-4990-a00f-c4219f4237e6" providerId="ADAL" clId="{A61F113B-7826-2849-B80D-A300CD42BBC3}" dt="2024-07-29T17:33:50.639" v="1442" actId="20577"/>
        <pc:sldMkLst>
          <pc:docMk/>
          <pc:sldMk cId="1948694416" sldId="274"/>
        </pc:sldMkLst>
        <pc:spChg chg="mod">
          <ac:chgData name="Jill Emmerzaal" userId="9be7b5a1-3566-4990-a00f-c4219f4237e6" providerId="ADAL" clId="{A61F113B-7826-2849-B80D-A300CD42BBC3}" dt="2024-07-29T17:33:50.639" v="1442" actId="20577"/>
          <ac:spMkLst>
            <pc:docMk/>
            <pc:sldMk cId="1948694416" sldId="274"/>
            <ac:spMk id="2" creationId="{BBE59DA6-DCC6-537A-1830-111E4362FB21}"/>
          </ac:spMkLst>
        </pc:spChg>
        <pc:spChg chg="mod">
          <ac:chgData name="Jill Emmerzaal" userId="9be7b5a1-3566-4990-a00f-c4219f4237e6" providerId="ADAL" clId="{A61F113B-7826-2849-B80D-A300CD42BBC3}" dt="2024-07-29T17:33:02.297" v="1291" actId="313"/>
          <ac:spMkLst>
            <pc:docMk/>
            <pc:sldMk cId="1948694416" sldId="274"/>
            <ac:spMk id="3" creationId="{8FFE1ECE-7DB1-1432-A895-220C8BB30D10}"/>
          </ac:spMkLst>
        </pc:spChg>
        <pc:spChg chg="mod">
          <ac:chgData name="Jill Emmerzaal" userId="9be7b5a1-3566-4990-a00f-c4219f4237e6" providerId="ADAL" clId="{A61F113B-7826-2849-B80D-A300CD42BBC3}" dt="2024-07-29T17:32:16.108" v="1130" actId="20577"/>
          <ac:spMkLst>
            <pc:docMk/>
            <pc:sldMk cId="1948694416" sldId="274"/>
            <ac:spMk id="4" creationId="{844CB71C-B8BD-4EA7-C1AE-2A825AE56E4C}"/>
          </ac:spMkLst>
        </pc:spChg>
      </pc:sldChg>
      <pc:sldChg chg="modSp new mod">
        <pc:chgData name="Jill Emmerzaal" userId="9be7b5a1-3566-4990-a00f-c4219f4237e6" providerId="ADAL" clId="{A61F113B-7826-2849-B80D-A300CD42BBC3}" dt="2024-07-29T17:50:20.583" v="1487" actId="20577"/>
        <pc:sldMkLst>
          <pc:docMk/>
          <pc:sldMk cId="2774587666" sldId="275"/>
        </pc:sldMkLst>
        <pc:spChg chg="mod">
          <ac:chgData name="Jill Emmerzaal" userId="9be7b5a1-3566-4990-a00f-c4219f4237e6" providerId="ADAL" clId="{A61F113B-7826-2849-B80D-A300CD42BBC3}" dt="2024-07-29T17:50:20.583" v="1487" actId="20577"/>
          <ac:spMkLst>
            <pc:docMk/>
            <pc:sldMk cId="2774587666" sldId="275"/>
            <ac:spMk id="2" creationId="{03AA1235-969D-ADAC-8116-2FDFEA7A86CE}"/>
          </ac:spMkLst>
        </pc:spChg>
        <pc:spChg chg="mod">
          <ac:chgData name="Jill Emmerzaal" userId="9be7b5a1-3566-4990-a00f-c4219f4237e6" providerId="ADAL" clId="{A61F113B-7826-2849-B80D-A300CD42BBC3}" dt="2024-07-29T17:50:08.078" v="1474"/>
          <ac:spMkLst>
            <pc:docMk/>
            <pc:sldMk cId="2774587666" sldId="275"/>
            <ac:spMk id="3" creationId="{1FF192E7-57C2-8320-AC4B-CC8707FE5D87}"/>
          </ac:spMkLst>
        </pc:spChg>
        <pc:spChg chg="mod">
          <ac:chgData name="Jill Emmerzaal" userId="9be7b5a1-3566-4990-a00f-c4219f4237e6" providerId="ADAL" clId="{A61F113B-7826-2849-B80D-A300CD42BBC3}" dt="2024-07-29T17:46:50.444" v="1469" actId="20577"/>
          <ac:spMkLst>
            <pc:docMk/>
            <pc:sldMk cId="2774587666" sldId="275"/>
            <ac:spMk id="4" creationId="{C383CD27-A932-3D01-A6C9-F5FCA9DD9CD6}"/>
          </ac:spMkLst>
        </pc:spChg>
      </pc:sldChg>
      <pc:sldChg chg="modSp new mod">
        <pc:chgData name="Jill Emmerzaal" userId="9be7b5a1-3566-4990-a00f-c4219f4237e6" providerId="ADAL" clId="{A61F113B-7826-2849-B80D-A300CD42BBC3}" dt="2024-07-29T17:52:04.107" v="1687" actId="313"/>
        <pc:sldMkLst>
          <pc:docMk/>
          <pc:sldMk cId="2253235463" sldId="276"/>
        </pc:sldMkLst>
        <pc:spChg chg="mod">
          <ac:chgData name="Jill Emmerzaal" userId="9be7b5a1-3566-4990-a00f-c4219f4237e6" providerId="ADAL" clId="{A61F113B-7826-2849-B80D-A300CD42BBC3}" dt="2024-07-29T17:52:04.107" v="1687" actId="313"/>
          <ac:spMkLst>
            <pc:docMk/>
            <pc:sldMk cId="2253235463" sldId="276"/>
            <ac:spMk id="2" creationId="{57DD5907-985B-BAB3-3573-17369812B20D}"/>
          </ac:spMkLst>
        </pc:spChg>
        <pc:spChg chg="mod">
          <ac:chgData name="Jill Emmerzaal" userId="9be7b5a1-3566-4990-a00f-c4219f4237e6" providerId="ADAL" clId="{A61F113B-7826-2849-B80D-A300CD42BBC3}" dt="2024-07-29T17:51:19.061" v="1548" actId="20577"/>
          <ac:spMkLst>
            <pc:docMk/>
            <pc:sldMk cId="2253235463" sldId="276"/>
            <ac:spMk id="3" creationId="{89852F75-42B8-6ECE-A411-D2EF45EB2F95}"/>
          </ac:spMkLst>
        </pc:spChg>
        <pc:spChg chg="mod">
          <ac:chgData name="Jill Emmerzaal" userId="9be7b5a1-3566-4990-a00f-c4219f4237e6" providerId="ADAL" clId="{A61F113B-7826-2849-B80D-A300CD42BBC3}" dt="2024-07-29T17:51:01.199" v="1544" actId="20577"/>
          <ac:spMkLst>
            <pc:docMk/>
            <pc:sldMk cId="2253235463" sldId="276"/>
            <ac:spMk id="4" creationId="{A1FA4C45-0418-3078-D218-F14B29B882D0}"/>
          </ac:spMkLst>
        </pc:spChg>
      </pc:sldChg>
      <pc:sldChg chg="modSp new mod">
        <pc:chgData name="Jill Emmerzaal" userId="9be7b5a1-3566-4990-a00f-c4219f4237e6" providerId="ADAL" clId="{A61F113B-7826-2849-B80D-A300CD42BBC3}" dt="2024-07-29T17:52:48.502" v="1727" actId="313"/>
        <pc:sldMkLst>
          <pc:docMk/>
          <pc:sldMk cId="3981315098" sldId="277"/>
        </pc:sldMkLst>
        <pc:spChg chg="mod">
          <ac:chgData name="Jill Emmerzaal" userId="9be7b5a1-3566-4990-a00f-c4219f4237e6" providerId="ADAL" clId="{A61F113B-7826-2849-B80D-A300CD42BBC3}" dt="2024-07-29T17:52:42.741" v="1726"/>
          <ac:spMkLst>
            <pc:docMk/>
            <pc:sldMk cId="3981315098" sldId="277"/>
            <ac:spMk id="3" creationId="{46AF6B37-4CCA-10A7-3436-46D490706276}"/>
          </ac:spMkLst>
        </pc:spChg>
        <pc:spChg chg="mod">
          <ac:chgData name="Jill Emmerzaal" userId="9be7b5a1-3566-4990-a00f-c4219f4237e6" providerId="ADAL" clId="{A61F113B-7826-2849-B80D-A300CD42BBC3}" dt="2024-07-29T17:52:48.502" v="1727" actId="313"/>
          <ac:spMkLst>
            <pc:docMk/>
            <pc:sldMk cId="3981315098" sldId="277"/>
            <ac:spMk id="4" creationId="{BD3CBFEB-5293-F255-CE8F-0696175FA9E7}"/>
          </ac:spMkLst>
        </pc:spChg>
      </pc:sldChg>
      <pc:sldChg chg="new del">
        <pc:chgData name="Jill Emmerzaal" userId="9be7b5a1-3566-4990-a00f-c4219f4237e6" providerId="ADAL" clId="{A61F113B-7826-2849-B80D-A300CD42BBC3}" dt="2024-07-29T18:01:44.681" v="1729" actId="2696"/>
        <pc:sldMkLst>
          <pc:docMk/>
          <pc:sldMk cId="524731961" sldId="27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6F68A-0554-4DE4-A1A5-B198CC4E1F37}" type="datetimeFigureOut">
              <a:rPr lang="en-US" smtClean="0"/>
              <a:t>9/6/24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0ECDB-3B7D-402B-A25D-216941630F4A}" type="slidenum">
              <a:rPr lang="en-US" smtClean="0"/>
              <a:t>‹#›</a:t>
            </a:fld>
            <a:endParaRPr lang="en-US"/>
          </a:p>
        </p:txBody>
      </p:sp>
    </p:spTree>
    <p:extLst>
      <p:ext uri="{BB962C8B-B14F-4D97-AF65-F5344CB8AC3E}">
        <p14:creationId xmlns:p14="http://schemas.microsoft.com/office/powerpoint/2010/main" val="1912392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6E87F2-589F-364A-9E86-8211E14D6987}" type="datetimeFigureOut">
              <a:rPr lang="en-CA" smtClean="0"/>
              <a:t>2024-09-06</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DD3086-F793-E345-886E-8D1F351D8B1C}" type="slidenum">
              <a:rPr lang="en-CA" smtClean="0"/>
              <a:t>‹#›</a:t>
            </a:fld>
            <a:endParaRPr lang="en-CA"/>
          </a:p>
        </p:txBody>
      </p:sp>
    </p:spTree>
    <p:extLst>
      <p:ext uri="{BB962C8B-B14F-4D97-AF65-F5344CB8AC3E}">
        <p14:creationId xmlns:p14="http://schemas.microsoft.com/office/powerpoint/2010/main" val="1955076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a:t>
            </a:fld>
            <a:endParaRPr lang="en-CA"/>
          </a:p>
        </p:txBody>
      </p:sp>
    </p:spTree>
    <p:extLst>
      <p:ext uri="{BB962C8B-B14F-4D97-AF65-F5344CB8AC3E}">
        <p14:creationId xmlns:p14="http://schemas.microsoft.com/office/powerpoint/2010/main" val="1935324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10</a:t>
            </a:fld>
            <a:endParaRPr lang="en-CA"/>
          </a:p>
        </p:txBody>
      </p:sp>
    </p:spTree>
    <p:extLst>
      <p:ext uri="{BB962C8B-B14F-4D97-AF65-F5344CB8AC3E}">
        <p14:creationId xmlns:p14="http://schemas.microsoft.com/office/powerpoint/2010/main" val="3941776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11</a:t>
            </a:fld>
            <a:endParaRPr lang="en-CA"/>
          </a:p>
        </p:txBody>
      </p:sp>
    </p:spTree>
    <p:extLst>
      <p:ext uri="{BB962C8B-B14F-4D97-AF65-F5344CB8AC3E}">
        <p14:creationId xmlns:p14="http://schemas.microsoft.com/office/powerpoint/2010/main" val="797572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12</a:t>
            </a:fld>
            <a:endParaRPr lang="en-CA"/>
          </a:p>
        </p:txBody>
      </p:sp>
    </p:spTree>
    <p:extLst>
      <p:ext uri="{BB962C8B-B14F-4D97-AF65-F5344CB8AC3E}">
        <p14:creationId xmlns:p14="http://schemas.microsoft.com/office/powerpoint/2010/main" val="1129254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13</a:t>
            </a:fld>
            <a:endParaRPr lang="en-CA"/>
          </a:p>
        </p:txBody>
      </p:sp>
    </p:spTree>
    <p:extLst>
      <p:ext uri="{BB962C8B-B14F-4D97-AF65-F5344CB8AC3E}">
        <p14:creationId xmlns:p14="http://schemas.microsoft.com/office/powerpoint/2010/main" val="3907579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14</a:t>
            </a:fld>
            <a:endParaRPr lang="en-CA"/>
          </a:p>
        </p:txBody>
      </p:sp>
    </p:spTree>
    <p:extLst>
      <p:ext uri="{BB962C8B-B14F-4D97-AF65-F5344CB8AC3E}">
        <p14:creationId xmlns:p14="http://schemas.microsoft.com/office/powerpoint/2010/main" val="1125791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15</a:t>
            </a:fld>
            <a:endParaRPr lang="en-CA"/>
          </a:p>
        </p:txBody>
      </p:sp>
    </p:spTree>
    <p:extLst>
      <p:ext uri="{BB962C8B-B14F-4D97-AF65-F5344CB8AC3E}">
        <p14:creationId xmlns:p14="http://schemas.microsoft.com/office/powerpoint/2010/main" val="1466158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16</a:t>
            </a:fld>
            <a:endParaRPr lang="en-CA"/>
          </a:p>
        </p:txBody>
      </p:sp>
    </p:spTree>
    <p:extLst>
      <p:ext uri="{BB962C8B-B14F-4D97-AF65-F5344CB8AC3E}">
        <p14:creationId xmlns:p14="http://schemas.microsoft.com/office/powerpoint/2010/main" val="154519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17</a:t>
            </a:fld>
            <a:endParaRPr lang="en-CA"/>
          </a:p>
        </p:txBody>
      </p:sp>
    </p:spTree>
    <p:extLst>
      <p:ext uri="{BB962C8B-B14F-4D97-AF65-F5344CB8AC3E}">
        <p14:creationId xmlns:p14="http://schemas.microsoft.com/office/powerpoint/2010/main" val="559863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18</a:t>
            </a:fld>
            <a:endParaRPr lang="en-CA"/>
          </a:p>
        </p:txBody>
      </p:sp>
    </p:spTree>
    <p:extLst>
      <p:ext uri="{BB962C8B-B14F-4D97-AF65-F5344CB8AC3E}">
        <p14:creationId xmlns:p14="http://schemas.microsoft.com/office/powerpoint/2010/main" val="2088610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19</a:t>
            </a:fld>
            <a:endParaRPr lang="en-CA"/>
          </a:p>
        </p:txBody>
      </p:sp>
    </p:spTree>
    <p:extLst>
      <p:ext uri="{BB962C8B-B14F-4D97-AF65-F5344CB8AC3E}">
        <p14:creationId xmlns:p14="http://schemas.microsoft.com/office/powerpoint/2010/main" val="380923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2</a:t>
            </a:fld>
            <a:endParaRPr lang="en-CA"/>
          </a:p>
        </p:txBody>
      </p:sp>
    </p:spTree>
    <p:extLst>
      <p:ext uri="{BB962C8B-B14F-4D97-AF65-F5344CB8AC3E}">
        <p14:creationId xmlns:p14="http://schemas.microsoft.com/office/powerpoint/2010/main" val="2584770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20</a:t>
            </a:fld>
            <a:endParaRPr lang="en-CA"/>
          </a:p>
        </p:txBody>
      </p:sp>
    </p:spTree>
    <p:extLst>
      <p:ext uri="{BB962C8B-B14F-4D97-AF65-F5344CB8AC3E}">
        <p14:creationId xmlns:p14="http://schemas.microsoft.com/office/powerpoint/2010/main" val="1288319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3</a:t>
            </a:fld>
            <a:endParaRPr lang="en-CA"/>
          </a:p>
        </p:txBody>
      </p:sp>
    </p:spTree>
    <p:extLst>
      <p:ext uri="{BB962C8B-B14F-4D97-AF65-F5344CB8AC3E}">
        <p14:creationId xmlns:p14="http://schemas.microsoft.com/office/powerpoint/2010/main" val="3292264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4</a:t>
            </a:fld>
            <a:endParaRPr lang="en-CA"/>
          </a:p>
        </p:txBody>
      </p:sp>
    </p:spTree>
    <p:extLst>
      <p:ext uri="{BB962C8B-B14F-4D97-AF65-F5344CB8AC3E}">
        <p14:creationId xmlns:p14="http://schemas.microsoft.com/office/powerpoint/2010/main" val="1014450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5</a:t>
            </a:fld>
            <a:endParaRPr lang="en-CA"/>
          </a:p>
        </p:txBody>
      </p:sp>
    </p:spTree>
    <p:extLst>
      <p:ext uri="{BB962C8B-B14F-4D97-AF65-F5344CB8AC3E}">
        <p14:creationId xmlns:p14="http://schemas.microsoft.com/office/powerpoint/2010/main" val="2568634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6</a:t>
            </a:fld>
            <a:endParaRPr lang="en-CA"/>
          </a:p>
        </p:txBody>
      </p:sp>
    </p:spTree>
    <p:extLst>
      <p:ext uri="{BB962C8B-B14F-4D97-AF65-F5344CB8AC3E}">
        <p14:creationId xmlns:p14="http://schemas.microsoft.com/office/powerpoint/2010/main" val="2030646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7</a:t>
            </a:fld>
            <a:endParaRPr lang="en-CA"/>
          </a:p>
        </p:txBody>
      </p:sp>
    </p:spTree>
    <p:extLst>
      <p:ext uri="{BB962C8B-B14F-4D97-AF65-F5344CB8AC3E}">
        <p14:creationId xmlns:p14="http://schemas.microsoft.com/office/powerpoint/2010/main" val="1847584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8</a:t>
            </a:fld>
            <a:endParaRPr lang="en-CA"/>
          </a:p>
        </p:txBody>
      </p:sp>
    </p:spTree>
    <p:extLst>
      <p:ext uri="{BB962C8B-B14F-4D97-AF65-F5344CB8AC3E}">
        <p14:creationId xmlns:p14="http://schemas.microsoft.com/office/powerpoint/2010/main" val="2692322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9</a:t>
            </a:fld>
            <a:endParaRPr lang="en-CA"/>
          </a:p>
        </p:txBody>
      </p:sp>
    </p:spTree>
    <p:extLst>
      <p:ext uri="{BB962C8B-B14F-4D97-AF65-F5344CB8AC3E}">
        <p14:creationId xmlns:p14="http://schemas.microsoft.com/office/powerpoint/2010/main" val="13838843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78870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178171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nl-NL"/>
              <a:t>Klik om stijl te bewerken</a:t>
            </a:r>
            <a:endParaRPr lang="en-US" dirty="0"/>
          </a:p>
        </p:txBody>
      </p:sp>
    </p:spTree>
    <p:extLst>
      <p:ext uri="{BB962C8B-B14F-4D97-AF65-F5344CB8AC3E}">
        <p14:creationId xmlns:p14="http://schemas.microsoft.com/office/powerpoint/2010/main" val="14806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nl-NL"/>
              <a:t>Klik om stijl te bewerken</a:t>
            </a:r>
            <a:endParaRPr lang="en-US" dirty="0"/>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979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nl-NL"/>
              <a:t>Klik om stijl te bewerken</a:t>
            </a:r>
            <a:endParaRPr lang="en-US" dirty="0"/>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3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261112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4765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29848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62234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2071139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r>
              <a:rPr lang="nl-NL"/>
              <a:t>Klik op het pictogram als u een grafiek wilt toevoegen</a:t>
            </a:r>
            <a:endParaRPr lang="en-US"/>
          </a:p>
        </p:txBody>
      </p:sp>
      <p:sp>
        <p:nvSpPr>
          <p:cNvPr id="8" name="Chart Placeholder 7"/>
          <p:cNvSpPr>
            <a:spLocks noGrp="1"/>
          </p:cNvSpPr>
          <p:nvPr>
            <p:ph type="chart" sz="quarter" idx="12"/>
          </p:nvPr>
        </p:nvSpPr>
        <p:spPr>
          <a:xfrm>
            <a:off x="6783388" y="2916238"/>
            <a:ext cx="3182937" cy="3094037"/>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86359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98677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903717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6000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2224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8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501069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204775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915580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76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581031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230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49616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77823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66180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40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856598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2463714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287512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087499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1696149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2184925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1">
                <a:solidFill>
                  <a:schemeClr val="tx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7685591" y="5753100"/>
            <a:ext cx="4239710" cy="838200"/>
          </a:xfrm>
        </p:spPr>
        <p:txBody>
          <a:bodyPr/>
          <a:lstStyle/>
          <a:p>
            <a:endParaRPr lang="en-US"/>
          </a:p>
        </p:txBody>
      </p:sp>
    </p:spTree>
    <p:extLst>
      <p:ext uri="{BB962C8B-B14F-4D97-AF65-F5344CB8AC3E}">
        <p14:creationId xmlns:p14="http://schemas.microsoft.com/office/powerpoint/2010/main" val="169513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nl-NL"/>
              <a:t>Klik om stijl te bewerken</a:t>
            </a:r>
            <a:endParaRPr lang="en-US" dirty="0"/>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83718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067555" y="5625296"/>
            <a:ext cx="3857746" cy="966004"/>
          </a:xfrm>
        </p:spPr>
        <p:txBody>
          <a:bodyPr/>
          <a:lstStyle/>
          <a:p>
            <a:endParaRPr lang="en-US"/>
          </a:p>
        </p:txBody>
      </p:sp>
    </p:spTree>
    <p:extLst>
      <p:ext uri="{BB962C8B-B14F-4D97-AF65-F5344CB8AC3E}">
        <p14:creationId xmlns:p14="http://schemas.microsoft.com/office/powerpoint/2010/main" val="52498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565266" y="5775325"/>
            <a:ext cx="3360034" cy="815975"/>
          </a:xfrm>
        </p:spPr>
        <p:txBody>
          <a:bodyPr/>
          <a:lstStyle/>
          <a:p>
            <a:endParaRPr lang="en-US"/>
          </a:p>
        </p:txBody>
      </p:sp>
    </p:spTree>
    <p:extLst>
      <p:ext uri="{BB962C8B-B14F-4D97-AF65-F5344CB8AC3E}">
        <p14:creationId xmlns:p14="http://schemas.microsoft.com/office/powerpoint/2010/main" val="163051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857878"/>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03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4160275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3779466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99017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4105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53214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7291"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
        <p:nvSpPr>
          <p:cNvPr id="8" name="Picture Placeholder 7"/>
          <p:cNvSpPr>
            <a:spLocks noGrp="1"/>
          </p:cNvSpPr>
          <p:nvPr>
            <p:ph type="pic" sz="quarter" idx="12"/>
          </p:nvPr>
        </p:nvSpPr>
        <p:spPr>
          <a:xfrm>
            <a:off x="9966325" y="5972175"/>
            <a:ext cx="2225675" cy="885825"/>
          </a:xfrm>
        </p:spPr>
        <p:txBody>
          <a:bodyPr/>
          <a:lstStyle/>
          <a:p>
            <a:endParaRPr lang="en-US"/>
          </a:p>
        </p:txBody>
      </p:sp>
    </p:spTree>
    <p:extLst>
      <p:ext uri="{BB962C8B-B14F-4D97-AF65-F5344CB8AC3E}">
        <p14:creationId xmlns:p14="http://schemas.microsoft.com/office/powerpoint/2010/main" val="8923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18099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sp>
        <p:nvSpPr>
          <p:cNvPr id="3" name="Picture Placeholder 2"/>
          <p:cNvSpPr>
            <a:spLocks noGrp="1"/>
          </p:cNvSpPr>
          <p:nvPr>
            <p:ph type="pic" sz="quarter" idx="12"/>
          </p:nvPr>
        </p:nvSpPr>
        <p:spPr>
          <a:xfrm>
            <a:off x="10023676" y="6053138"/>
            <a:ext cx="2168324" cy="804862"/>
          </a:xfrm>
        </p:spPr>
        <p:txBody>
          <a:bodyPr/>
          <a:lstStyle/>
          <a:p>
            <a:endParaRPr lang="en-US"/>
          </a:p>
        </p:txBody>
      </p:sp>
    </p:spTree>
    <p:extLst>
      <p:ext uri="{BB962C8B-B14F-4D97-AF65-F5344CB8AC3E}">
        <p14:creationId xmlns:p14="http://schemas.microsoft.com/office/powerpoint/2010/main" val="1616142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1"/>
          </p:nvPr>
        </p:nvSpPr>
        <p:spPr>
          <a:xfrm>
            <a:off x="9537539" y="5949387"/>
            <a:ext cx="2654461" cy="908614"/>
          </a:xfrm>
        </p:spPr>
        <p:txBody>
          <a:bodyPr/>
          <a:lstStyle/>
          <a:p>
            <a:endParaRPr lang="en-US" dirty="0"/>
          </a:p>
        </p:txBody>
      </p:sp>
    </p:spTree>
    <p:extLst>
      <p:ext uri="{BB962C8B-B14F-4D97-AF65-F5344CB8AC3E}">
        <p14:creationId xmlns:p14="http://schemas.microsoft.com/office/powerpoint/2010/main" val="457093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9872663" y="6007261"/>
            <a:ext cx="2319337" cy="850739"/>
          </a:xfrm>
        </p:spPr>
        <p:txBody>
          <a:bodyPr/>
          <a:lstStyle/>
          <a:p>
            <a:endParaRPr lang="en-US"/>
          </a:p>
        </p:txBody>
      </p:sp>
    </p:spTree>
    <p:extLst>
      <p:ext uri="{BB962C8B-B14F-4D97-AF65-F5344CB8AC3E}">
        <p14:creationId xmlns:p14="http://schemas.microsoft.com/office/powerpoint/2010/main" val="302935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10000527" y="6053559"/>
            <a:ext cx="2191473" cy="804441"/>
          </a:xfrm>
        </p:spPr>
        <p:txBody>
          <a:bodyPr/>
          <a:lstStyle/>
          <a:p>
            <a:endParaRPr lang="en-US"/>
          </a:p>
        </p:txBody>
      </p:sp>
    </p:spTree>
    <p:extLst>
      <p:ext uri="{BB962C8B-B14F-4D97-AF65-F5344CB8AC3E}">
        <p14:creationId xmlns:p14="http://schemas.microsoft.com/office/powerpoint/2010/main" val="35636651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
        <p:nvSpPr>
          <p:cNvPr id="3" name="Picture Placeholder 2"/>
          <p:cNvSpPr>
            <a:spLocks noGrp="1"/>
          </p:cNvSpPr>
          <p:nvPr>
            <p:ph type="pic" sz="quarter" idx="13"/>
          </p:nvPr>
        </p:nvSpPr>
        <p:spPr>
          <a:xfrm>
            <a:off x="9884780" y="6041985"/>
            <a:ext cx="2307220" cy="816015"/>
          </a:xfrm>
        </p:spPr>
        <p:txBody>
          <a:bodyPr/>
          <a:lstStyle/>
          <a:p>
            <a:endParaRPr lang="en-US"/>
          </a:p>
        </p:txBody>
      </p:sp>
    </p:spTree>
    <p:extLst>
      <p:ext uri="{BB962C8B-B14F-4D97-AF65-F5344CB8AC3E}">
        <p14:creationId xmlns:p14="http://schemas.microsoft.com/office/powerpoint/2010/main" val="2013125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
        <p:nvSpPr>
          <p:cNvPr id="3" name="Picture Placeholder 2"/>
          <p:cNvSpPr>
            <a:spLocks noGrp="1"/>
          </p:cNvSpPr>
          <p:nvPr>
            <p:ph type="pic" sz="quarter" idx="13"/>
          </p:nvPr>
        </p:nvSpPr>
        <p:spPr>
          <a:xfrm>
            <a:off x="9676435" y="6010581"/>
            <a:ext cx="2515565" cy="847419"/>
          </a:xfrm>
        </p:spPr>
        <p:txBody>
          <a:bodyPr/>
          <a:lstStyle/>
          <a:p>
            <a:endParaRPr lang="en-US"/>
          </a:p>
        </p:txBody>
      </p:sp>
    </p:spTree>
    <p:extLst>
      <p:ext uri="{BB962C8B-B14F-4D97-AF65-F5344CB8AC3E}">
        <p14:creationId xmlns:p14="http://schemas.microsoft.com/office/powerpoint/2010/main" val="1800266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
        <p:nvSpPr>
          <p:cNvPr id="3" name="Picture Placeholder 2"/>
          <p:cNvSpPr>
            <a:spLocks noGrp="1"/>
          </p:cNvSpPr>
          <p:nvPr>
            <p:ph type="pic" sz="quarter" idx="13"/>
          </p:nvPr>
        </p:nvSpPr>
        <p:spPr>
          <a:xfrm>
            <a:off x="9861630" y="5984111"/>
            <a:ext cx="2330370" cy="873889"/>
          </a:xfrm>
        </p:spPr>
        <p:txBody>
          <a:bodyPr/>
          <a:lstStyle/>
          <a:p>
            <a:endParaRPr lang="en-US"/>
          </a:p>
        </p:txBody>
      </p:sp>
    </p:spTree>
    <p:extLst>
      <p:ext uri="{BB962C8B-B14F-4D97-AF65-F5344CB8AC3E}">
        <p14:creationId xmlns:p14="http://schemas.microsoft.com/office/powerpoint/2010/main" val="1495655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
        <p:nvSpPr>
          <p:cNvPr id="3" name="Picture Placeholder 2"/>
          <p:cNvSpPr>
            <a:spLocks noGrp="1"/>
          </p:cNvSpPr>
          <p:nvPr>
            <p:ph type="pic" sz="quarter" idx="13"/>
          </p:nvPr>
        </p:nvSpPr>
        <p:spPr>
          <a:xfrm>
            <a:off x="9966325" y="6010275"/>
            <a:ext cx="2225675" cy="847725"/>
          </a:xfrm>
        </p:spPr>
        <p:txBody>
          <a:bodyPr/>
          <a:lstStyle/>
          <a:p>
            <a:endParaRPr lang="en-US"/>
          </a:p>
        </p:txBody>
      </p:sp>
    </p:spTree>
    <p:extLst>
      <p:ext uri="{BB962C8B-B14F-4D97-AF65-F5344CB8AC3E}">
        <p14:creationId xmlns:p14="http://schemas.microsoft.com/office/powerpoint/2010/main" val="397019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6267229" y="2057401"/>
            <a:ext cx="1997095" cy="3054726"/>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8426249" y="2057400"/>
            <a:ext cx="2638948" cy="3054727"/>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177220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sp>
        <p:nvSpPr>
          <p:cNvPr id="7" name="Picture Placeholder 6"/>
          <p:cNvSpPr>
            <a:spLocks noGrp="1"/>
          </p:cNvSpPr>
          <p:nvPr>
            <p:ph type="pic" sz="quarter" idx="11"/>
          </p:nvPr>
        </p:nvSpPr>
        <p:spPr>
          <a:xfrm>
            <a:off x="2286001" y="2852615"/>
            <a:ext cx="2563792" cy="2711369"/>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5034987" y="2852615"/>
            <a:ext cx="2858947" cy="2711370"/>
          </a:xfrm>
        </p:spPr>
        <p:txBody>
          <a:bodyPr/>
          <a:lstStyle/>
          <a:p>
            <a:r>
              <a:rPr lang="nl-NL"/>
              <a:t>Klik op het pictogram als u een afbeelding wilt toevoegen</a:t>
            </a:r>
            <a:endParaRPr lang="en-US"/>
          </a:p>
        </p:txBody>
      </p:sp>
      <p:sp>
        <p:nvSpPr>
          <p:cNvPr id="3" name="Picture Placeholder 2"/>
          <p:cNvSpPr>
            <a:spLocks noGrp="1"/>
          </p:cNvSpPr>
          <p:nvPr>
            <p:ph type="pic" sz="quarter" idx="13"/>
          </p:nvPr>
        </p:nvSpPr>
        <p:spPr>
          <a:xfrm>
            <a:off x="8079129" y="2853157"/>
            <a:ext cx="2685710" cy="2711450"/>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253865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nl-NL"/>
              <a:t>Klik om stijl te bewerken</a:t>
            </a:r>
            <a:endParaRPr lang="en-US" dirty="0"/>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nl-NL"/>
              <a:t>Klik om stijl te bewerken</a:t>
            </a:r>
            <a:endParaRPr lang="en-US" dirty="0"/>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97730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0.jp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939521828"/>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705" r:id="rId3"/>
    <p:sldLayoutId id="2147483650" r:id="rId4"/>
    <p:sldLayoutId id="2147483698" r:id="rId5"/>
    <p:sldLayoutId id="2147483721" r:id="rId6"/>
    <p:sldLayoutId id="2147483723" r:id="rId7"/>
    <p:sldLayoutId id="2147483722" r:id="rId8"/>
    <p:sldLayoutId id="2147483724" r:id="rId9"/>
    <p:sldLayoutId id="2147483725" r:id="rId10"/>
    <p:sldLayoutId id="2147483726" r:id="rId11"/>
    <p:sldLayoutId id="2147483727" r:id="rId12"/>
    <p:sldLayoutId id="2147483729" r:id="rId13"/>
    <p:sldLayoutId id="2147483728" r:id="rId14"/>
    <p:sldLayoutId id="2147483753" r:id="rId15"/>
    <p:sldLayoutId id="2147483752" r:id="rId16"/>
    <p:sldLayoutId id="2147483731" r:id="rId17"/>
    <p:sldLayoutId id="2147483732" r:id="rId18"/>
    <p:sldLayoutId id="214748373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userDrawn="1">
          <p15:clr>
            <a:srgbClr val="F26B43"/>
          </p15:clr>
        </p15:guide>
        <p15:guide id="2" pos="1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6023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p15:clr>
            <a:srgbClr val="F26B43"/>
          </p15:clr>
        </p15:guide>
        <p15:guide id="2" pos="1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Placeholder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82902" y="6213651"/>
            <a:ext cx="2529526" cy="449524"/>
          </a:xfrm>
          <a:prstGeom prst="rect">
            <a:avLst/>
          </a:prstGeom>
        </p:spPr>
      </p:pic>
    </p:spTree>
    <p:extLst>
      <p:ext uri="{BB962C8B-B14F-4D97-AF65-F5344CB8AC3E}">
        <p14:creationId xmlns:p14="http://schemas.microsoft.com/office/powerpoint/2010/main" val="19807228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75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hyperlink" Target="https://pyomeca.github.io/overview/"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hyperlink" Target="https://pyomeca.github.io/overview/" TargetMode="External"/><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yomeca/ezc3d"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hyperlink" Target="https://kineticstoolkit.uqam.ca/doc/" TargetMode="External"/><Relationship Id="rId4" Type="http://schemas.openxmlformats.org/officeDocument/2006/relationships/hyperlink" Target="https://pyomeca.github.io/"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c3d.org/"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hyperlink" Target="https://kineticstoolkit.uqam.ca/doc/" TargetMode="External"/><Relationship Id="rId5" Type="http://schemas.openxmlformats.org/officeDocument/2006/relationships/hyperlink" Target="https://pyomeca.github.io/" TargetMode="External"/><Relationship Id="rId4" Type="http://schemas.openxmlformats.org/officeDocument/2006/relationships/hyperlink" Target="https://github.com/pyomeca/ezc3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pyomeca/ezc3d"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hyperlink" Target="https://pyomeca.github.io/" TargetMode="External"/><Relationship Id="rId4" Type="http://schemas.openxmlformats.org/officeDocument/2006/relationships/hyperlink" Target="https://kineticstoolkit.uqam.ca/doc/"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kineticstoolkit.uqam.ca/doc/"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hyperlink" Target="https://joss.theoj.org/papers/10.21105/joss.03714"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40E9EA64-8077-88F9-2F64-487A36B87FBD}"/>
              </a:ext>
            </a:extLst>
          </p:cNvPr>
          <p:cNvSpPr/>
          <p:nvPr/>
        </p:nvSpPr>
        <p:spPr>
          <a:xfrm>
            <a:off x="-36369" y="0"/>
            <a:ext cx="246264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kstvak 6">
            <a:extLst>
              <a:ext uri="{FF2B5EF4-FFF2-40B4-BE49-F238E27FC236}">
                <a16:creationId xmlns:a16="http://schemas.microsoft.com/office/drawing/2014/main" id="{1CFC6835-377E-A623-7BA3-A59F4AA93149}"/>
              </a:ext>
            </a:extLst>
          </p:cNvPr>
          <p:cNvSpPr txBox="1"/>
          <p:nvPr/>
        </p:nvSpPr>
        <p:spPr>
          <a:xfrm>
            <a:off x="2629765" y="436419"/>
            <a:ext cx="6932469" cy="1446550"/>
          </a:xfrm>
          <a:prstGeom prst="rect">
            <a:avLst/>
          </a:prstGeom>
          <a:noFill/>
        </p:spPr>
        <p:txBody>
          <a:bodyPr wrap="square" rtlCol="0">
            <a:spAutoFit/>
          </a:bodyPr>
          <a:lstStyle/>
          <a:p>
            <a:pPr algn="ctr"/>
            <a:r>
              <a:rPr lang="en-CA" sz="4400" b="1" i="0" u="none" strike="noStrike" dirty="0">
                <a:effectLst/>
                <a:highlight>
                  <a:srgbClr val="FFFFFF"/>
                </a:highlight>
                <a:latin typeface="+mj-lt"/>
              </a:rPr>
              <a:t>Python programming for the movement sciences</a:t>
            </a:r>
            <a:endParaRPr lang="en-CA" sz="4400" b="1" dirty="0">
              <a:latin typeface="+mj-lt"/>
            </a:endParaRPr>
          </a:p>
        </p:txBody>
      </p:sp>
      <p:pic>
        <p:nvPicPr>
          <p:cNvPr id="10" name="Afbeelding 9" descr="Afbeelding met clipart, symbool, Graphics, tekenfilm&#10;&#10;Automatisch gegenereerde beschrijving">
            <a:extLst>
              <a:ext uri="{FF2B5EF4-FFF2-40B4-BE49-F238E27FC236}">
                <a16:creationId xmlns:a16="http://schemas.microsoft.com/office/drawing/2014/main" id="{F004A18E-B889-C9DB-64FA-1109E0048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5776" y="2136444"/>
            <a:ext cx="1312312" cy="1596910"/>
          </a:xfrm>
          <a:prstGeom prst="rect">
            <a:avLst/>
          </a:prstGeom>
        </p:spPr>
      </p:pic>
      <p:pic>
        <p:nvPicPr>
          <p:cNvPr id="2" name="Afbeelding 1" descr="Afbeelding met Graphics, clipart, grafische vormgeving, ontwerp&#10;&#10;Automatisch gegenereerde beschrijving">
            <a:extLst>
              <a:ext uri="{FF2B5EF4-FFF2-40B4-BE49-F238E27FC236}">
                <a16:creationId xmlns:a16="http://schemas.microsoft.com/office/drawing/2014/main" id="{000AE1E1-508F-840D-9EF1-EBE259E7CB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8353" y="5738079"/>
            <a:ext cx="1914703" cy="1119921"/>
          </a:xfrm>
          <a:prstGeom prst="rect">
            <a:avLst/>
          </a:prstGeom>
        </p:spPr>
      </p:pic>
      <p:sp>
        <p:nvSpPr>
          <p:cNvPr id="5" name="Tekstvak 7">
            <a:extLst>
              <a:ext uri="{FF2B5EF4-FFF2-40B4-BE49-F238E27FC236}">
                <a16:creationId xmlns:a16="http://schemas.microsoft.com/office/drawing/2014/main" id="{3EE59AFA-4E46-1C58-401E-6C5D26122B30}"/>
              </a:ext>
            </a:extLst>
          </p:cNvPr>
          <p:cNvSpPr txBox="1"/>
          <p:nvPr/>
        </p:nvSpPr>
        <p:spPr>
          <a:xfrm>
            <a:off x="1355271" y="4303212"/>
            <a:ext cx="9991602" cy="646331"/>
          </a:xfrm>
          <a:prstGeom prst="rect">
            <a:avLst/>
          </a:prstGeom>
          <a:noFill/>
        </p:spPr>
        <p:txBody>
          <a:bodyPr wrap="square" rtlCol="0">
            <a:spAutoFit/>
          </a:bodyPr>
          <a:lstStyle/>
          <a:p>
            <a:pPr algn="ctr"/>
            <a:r>
              <a:rPr lang="nl-NL" b="1" i="0" u="none" strike="noStrike" dirty="0">
                <a:effectLst/>
              </a:rPr>
              <a:t>Philippe C. Dixon</a:t>
            </a:r>
            <a:r>
              <a:rPr lang="nl-NL" b="1" i="0" u="none" strike="noStrike" baseline="30000" dirty="0">
                <a:effectLst/>
              </a:rPr>
              <a:t>1,2</a:t>
            </a:r>
            <a:r>
              <a:rPr lang="nl-NL" b="1" i="0" u="none" strike="noStrike" dirty="0">
                <a:effectLst/>
              </a:rPr>
              <a:t>, Jill Emmerzaal</a:t>
            </a:r>
            <a:r>
              <a:rPr lang="nl-NL" b="1" i="0" u="none" strike="noStrike" baseline="30000" dirty="0">
                <a:effectLst/>
              </a:rPr>
              <a:t>1</a:t>
            </a:r>
            <a:r>
              <a:rPr lang="nl-NL" b="1" i="0" u="none" strike="noStrike" dirty="0">
                <a:effectLst/>
              </a:rPr>
              <a:t>, Clint Hansen</a:t>
            </a:r>
            <a:r>
              <a:rPr lang="nl-NL" b="1" baseline="30000" dirty="0"/>
              <a:t>3</a:t>
            </a:r>
            <a:r>
              <a:rPr lang="nl-NL" b="1" i="0" u="none" strike="noStrike" dirty="0">
                <a:effectLst/>
              </a:rPr>
              <a:t>, Robbin Romijnders</a:t>
            </a:r>
            <a:r>
              <a:rPr lang="nl-NL" b="1" i="0" u="none" strike="noStrike" baseline="30000" dirty="0">
                <a:effectLst/>
              </a:rPr>
              <a:t>3</a:t>
            </a:r>
            <a:r>
              <a:rPr lang="nl-NL" b="1" i="0" u="none" strike="noStrike" dirty="0">
                <a:effectLst/>
              </a:rPr>
              <a:t>, Vaibhav Shah</a:t>
            </a:r>
            <a:r>
              <a:rPr lang="nl-NL" b="1" i="0" u="none" strike="noStrike" baseline="30000" dirty="0">
                <a:effectLst/>
              </a:rPr>
              <a:t>2</a:t>
            </a:r>
            <a:br>
              <a:rPr lang="nl-NL" b="1" dirty="0"/>
            </a:br>
            <a:r>
              <a:rPr lang="nl-NL" b="1" i="0" u="none" strike="noStrike" dirty="0">
                <a:effectLst/>
              </a:rPr>
              <a:t>, </a:t>
            </a:r>
            <a:endParaRPr lang="en-CA" b="1" dirty="0"/>
          </a:p>
        </p:txBody>
      </p:sp>
      <p:sp>
        <p:nvSpPr>
          <p:cNvPr id="9" name="TextBox 8">
            <a:extLst>
              <a:ext uri="{FF2B5EF4-FFF2-40B4-BE49-F238E27FC236}">
                <a16:creationId xmlns:a16="http://schemas.microsoft.com/office/drawing/2014/main" id="{334568D2-2CA0-7437-D5EE-72C58F6184A1}"/>
              </a:ext>
            </a:extLst>
          </p:cNvPr>
          <p:cNvSpPr txBox="1"/>
          <p:nvPr/>
        </p:nvSpPr>
        <p:spPr>
          <a:xfrm>
            <a:off x="1848657" y="4949543"/>
            <a:ext cx="8781243" cy="923330"/>
          </a:xfrm>
          <a:prstGeom prst="rect">
            <a:avLst/>
          </a:prstGeom>
          <a:noFill/>
        </p:spPr>
        <p:txBody>
          <a:bodyPr wrap="square" rtlCol="0">
            <a:spAutoFit/>
          </a:bodyPr>
          <a:lstStyle/>
          <a:p>
            <a:pPr marL="342900" indent="-342900">
              <a:buAutoNum type="arabicPeriod"/>
            </a:pPr>
            <a:r>
              <a:rPr lang="en-CA" dirty="0"/>
              <a:t>McGill University. Department of Kinesiology and Physical Education</a:t>
            </a:r>
          </a:p>
          <a:p>
            <a:pPr marL="342900" indent="-342900">
              <a:buAutoNum type="arabicPeriod"/>
            </a:pPr>
            <a:r>
              <a:rPr lang="en-CA" dirty="0"/>
              <a:t>University of Montreal. Biomedical Engineering Institute</a:t>
            </a:r>
          </a:p>
          <a:p>
            <a:pPr marL="342900" indent="-342900">
              <a:buAutoNum type="arabicPeriod"/>
            </a:pPr>
            <a:r>
              <a:rPr lang="en-CA" dirty="0"/>
              <a:t>Kiel University, Department of Neurology</a:t>
            </a:r>
          </a:p>
        </p:txBody>
      </p:sp>
      <p:pic>
        <p:nvPicPr>
          <p:cNvPr id="11" name="Picture 10" descr="A black background with white text&#10;&#10;Description automatically generated">
            <a:extLst>
              <a:ext uri="{FF2B5EF4-FFF2-40B4-BE49-F238E27FC236}">
                <a16:creationId xmlns:a16="http://schemas.microsoft.com/office/drawing/2014/main" id="{6AF6C101-D8FD-210D-AF0B-A322B48BA802}"/>
              </a:ext>
            </a:extLst>
          </p:cNvPr>
          <p:cNvPicPr>
            <a:picLocks noChangeAspect="1"/>
          </p:cNvPicPr>
          <p:nvPr/>
        </p:nvPicPr>
        <p:blipFill rotWithShape="1">
          <a:blip r:embed="rId5">
            <a:extLst>
              <a:ext uri="{28A0092B-C50C-407E-A947-70E740481C1C}">
                <a14:useLocalDpi xmlns:a14="http://schemas.microsoft.com/office/drawing/2010/main" val="0"/>
              </a:ext>
            </a:extLst>
          </a:blip>
          <a:srcRect l="73039" t="5870" r="5231" b="70327"/>
          <a:stretch/>
        </p:blipFill>
        <p:spPr>
          <a:xfrm>
            <a:off x="11808635" y="6323712"/>
            <a:ext cx="383365" cy="419915"/>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597A1517-A281-1AA9-19D0-BF68A0415BB9}"/>
              </a:ext>
            </a:extLst>
          </p:cNvPr>
          <p:cNvPicPr>
            <a:picLocks noChangeAspect="1"/>
          </p:cNvPicPr>
          <p:nvPr/>
        </p:nvPicPr>
        <p:blipFill rotWithShape="1">
          <a:blip r:embed="rId5">
            <a:extLst>
              <a:ext uri="{28A0092B-C50C-407E-A947-70E740481C1C}">
                <a14:useLocalDpi xmlns:a14="http://schemas.microsoft.com/office/drawing/2010/main" val="0"/>
              </a:ext>
            </a:extLst>
          </a:blip>
          <a:srcRect l="23556" t="21081" r="25854" b="71826"/>
          <a:stretch/>
        </p:blipFill>
        <p:spPr>
          <a:xfrm>
            <a:off x="10377814" y="6629401"/>
            <a:ext cx="1523693" cy="213606"/>
          </a:xfrm>
          <a:prstGeom prst="rect">
            <a:avLst/>
          </a:prstGeom>
        </p:spPr>
      </p:pic>
      <p:sp>
        <p:nvSpPr>
          <p:cNvPr id="14" name="TextBox 13">
            <a:extLst>
              <a:ext uri="{FF2B5EF4-FFF2-40B4-BE49-F238E27FC236}">
                <a16:creationId xmlns:a16="http://schemas.microsoft.com/office/drawing/2014/main" id="{9E323DFC-979F-0D9C-84A9-1E18BFF915BA}"/>
              </a:ext>
            </a:extLst>
          </p:cNvPr>
          <p:cNvSpPr txBox="1"/>
          <p:nvPr/>
        </p:nvSpPr>
        <p:spPr>
          <a:xfrm>
            <a:off x="3663474" y="3682295"/>
            <a:ext cx="4865049" cy="461665"/>
          </a:xfrm>
          <a:prstGeom prst="rect">
            <a:avLst/>
          </a:prstGeom>
          <a:noFill/>
        </p:spPr>
        <p:txBody>
          <a:bodyPr wrap="square" rtlCol="0">
            <a:spAutoFit/>
          </a:bodyPr>
          <a:lstStyle/>
          <a:p>
            <a:r>
              <a:rPr lang="en-CA" sz="2400" b="1" dirty="0"/>
              <a:t>Marker-based python modules</a:t>
            </a:r>
          </a:p>
        </p:txBody>
      </p:sp>
    </p:spTree>
    <p:extLst>
      <p:ext uri="{BB962C8B-B14F-4D97-AF65-F5344CB8AC3E}">
        <p14:creationId xmlns:p14="http://schemas.microsoft.com/office/powerpoint/2010/main" val="904316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Plot them!</a:t>
            </a:r>
          </a:p>
        </p:txBody>
      </p:sp>
      <p:pic>
        <p:nvPicPr>
          <p:cNvPr id="6" name="Picture 5" descr="A black screen with white text&#10;&#10;Description automatically generated">
            <a:extLst>
              <a:ext uri="{FF2B5EF4-FFF2-40B4-BE49-F238E27FC236}">
                <a16:creationId xmlns:a16="http://schemas.microsoft.com/office/drawing/2014/main" id="{17C2A14D-9059-0C1B-023E-B9BE57931C9E}"/>
              </a:ext>
            </a:extLst>
          </p:cNvPr>
          <p:cNvPicPr>
            <a:picLocks noChangeAspect="1"/>
          </p:cNvPicPr>
          <p:nvPr/>
        </p:nvPicPr>
        <p:blipFill>
          <a:blip r:embed="rId3">
            <a:extLst>
              <a:ext uri="{28A0092B-C50C-407E-A947-70E740481C1C}">
                <a14:useLocalDpi xmlns:a14="http://schemas.microsoft.com/office/drawing/2010/main" val="0"/>
              </a:ext>
            </a:extLst>
          </a:blip>
          <a:srcRect t="29493"/>
          <a:stretch/>
        </p:blipFill>
        <p:spPr>
          <a:xfrm>
            <a:off x="755650" y="3288796"/>
            <a:ext cx="3060700" cy="967077"/>
          </a:xfrm>
          <a:prstGeom prst="rect">
            <a:avLst/>
          </a:prstGeom>
        </p:spPr>
      </p:pic>
      <p:pic>
        <p:nvPicPr>
          <p:cNvPr id="9" name="Picture 8" descr="A graph of a number of different colored lines&#10;&#10;Description automatically generated with medium confidence">
            <a:extLst>
              <a:ext uri="{FF2B5EF4-FFF2-40B4-BE49-F238E27FC236}">
                <a16:creationId xmlns:a16="http://schemas.microsoft.com/office/drawing/2014/main" id="{4EBE612B-0E70-5E13-DFA8-1560DC634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781" y="2698599"/>
            <a:ext cx="7772400" cy="3886200"/>
          </a:xfrm>
          <a:prstGeom prst="rect">
            <a:avLst/>
          </a:prstGeom>
        </p:spPr>
      </p:pic>
      <p:sp>
        <p:nvSpPr>
          <p:cNvPr id="10" name="TextBox 9">
            <a:extLst>
              <a:ext uri="{FF2B5EF4-FFF2-40B4-BE49-F238E27FC236}">
                <a16:creationId xmlns:a16="http://schemas.microsoft.com/office/drawing/2014/main" id="{D6B283C3-0360-90A1-4BDF-A80D201A8D71}"/>
              </a:ext>
            </a:extLst>
          </p:cNvPr>
          <p:cNvSpPr txBox="1"/>
          <p:nvPr/>
        </p:nvSpPr>
        <p:spPr>
          <a:xfrm>
            <a:off x="5501823" y="6497792"/>
            <a:ext cx="6352719" cy="369332"/>
          </a:xfrm>
          <a:prstGeom prst="rect">
            <a:avLst/>
          </a:prstGeom>
          <a:noFill/>
        </p:spPr>
        <p:txBody>
          <a:bodyPr wrap="square" rtlCol="0">
            <a:spAutoFit/>
          </a:bodyPr>
          <a:lstStyle/>
          <a:p>
            <a:r>
              <a:rPr lang="en-CA" dirty="0"/>
              <a:t>Not the nicest figure out of the box, but user can clean it up</a:t>
            </a:r>
          </a:p>
        </p:txBody>
      </p:sp>
      <p:cxnSp>
        <p:nvCxnSpPr>
          <p:cNvPr id="12" name="Elbow Connector 11">
            <a:extLst>
              <a:ext uri="{FF2B5EF4-FFF2-40B4-BE49-F238E27FC236}">
                <a16:creationId xmlns:a16="http://schemas.microsoft.com/office/drawing/2014/main" id="{BA0CCD6A-38ED-F353-D613-93123146AA91}"/>
              </a:ext>
            </a:extLst>
          </p:cNvPr>
          <p:cNvCxnSpPr>
            <a:cxnSpLocks/>
          </p:cNvCxnSpPr>
          <p:nvPr/>
        </p:nvCxnSpPr>
        <p:spPr>
          <a:xfrm rot="16200000" flipV="1">
            <a:off x="3339192" y="4204606"/>
            <a:ext cx="1485901" cy="163290"/>
          </a:xfrm>
          <a:prstGeom prst="bentConnector3">
            <a:avLst>
              <a:gd name="adj1" fmla="val 100549"/>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A2778E1-765C-1E20-7E81-4ACB2F0D0315}"/>
              </a:ext>
            </a:extLst>
          </p:cNvPr>
          <p:cNvSpPr txBox="1"/>
          <p:nvPr/>
        </p:nvSpPr>
        <p:spPr>
          <a:xfrm>
            <a:off x="755651" y="5081249"/>
            <a:ext cx="3408138" cy="1200329"/>
          </a:xfrm>
          <a:prstGeom prst="rect">
            <a:avLst/>
          </a:prstGeom>
          <a:noFill/>
        </p:spPr>
        <p:txBody>
          <a:bodyPr wrap="square" rtlCol="0">
            <a:spAutoFit/>
          </a:bodyPr>
          <a:lstStyle/>
          <a:p>
            <a:pPr marL="285750" indent="-285750">
              <a:buFont typeface="Arial" panose="020B0604020202020204" pitchFamily="34" charset="0"/>
              <a:buChar char="•"/>
            </a:pPr>
            <a:r>
              <a:rPr lang="en-CA" dirty="0" err="1"/>
              <a:t>R_leg_angles</a:t>
            </a:r>
            <a:r>
              <a:rPr lang="en-CA" dirty="0"/>
              <a:t> is an instance of the timeseries class</a:t>
            </a:r>
          </a:p>
          <a:p>
            <a:pPr marL="285750" indent="-285750">
              <a:buFont typeface="Arial" panose="020B0604020202020204" pitchFamily="34" charset="0"/>
              <a:buChar char="•"/>
            </a:pPr>
            <a:r>
              <a:rPr lang="en-CA" dirty="0"/>
              <a:t>Plot is a method of the timeseries class so</a:t>
            </a:r>
          </a:p>
        </p:txBody>
      </p:sp>
    </p:spTree>
    <p:extLst>
      <p:ext uri="{BB962C8B-B14F-4D97-AF65-F5344CB8AC3E}">
        <p14:creationId xmlns:p14="http://schemas.microsoft.com/office/powerpoint/2010/main" val="31027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Plot them! (a little nicer)</a:t>
            </a:r>
          </a:p>
        </p:txBody>
      </p:sp>
      <p:pic>
        <p:nvPicPr>
          <p:cNvPr id="16" name="Picture 15" descr="A graph of a graph&#10;&#10;Description automatically generated with medium confidence">
            <a:extLst>
              <a:ext uri="{FF2B5EF4-FFF2-40B4-BE49-F238E27FC236}">
                <a16:creationId xmlns:a16="http://schemas.microsoft.com/office/drawing/2014/main" id="{78ACABDF-AC68-1EEA-430E-81D1D6674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04" y="4560014"/>
            <a:ext cx="4327752" cy="2163876"/>
          </a:xfrm>
          <a:prstGeom prst="rect">
            <a:avLst/>
          </a:prstGeom>
        </p:spPr>
      </p:pic>
      <p:pic>
        <p:nvPicPr>
          <p:cNvPr id="18" name="Picture 17" descr="A screen shot of a computer&#10;&#10;Description automatically generated">
            <a:extLst>
              <a:ext uri="{FF2B5EF4-FFF2-40B4-BE49-F238E27FC236}">
                <a16:creationId xmlns:a16="http://schemas.microsoft.com/office/drawing/2014/main" id="{BCC41F4F-65E0-351D-3EFF-827839A563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127" y="3164682"/>
            <a:ext cx="9018507" cy="1261223"/>
          </a:xfrm>
          <a:prstGeom prst="rect">
            <a:avLst/>
          </a:prstGeom>
        </p:spPr>
      </p:pic>
    </p:spTree>
    <p:extLst>
      <p:ext uri="{BB962C8B-B14F-4D97-AF65-F5344CB8AC3E}">
        <p14:creationId xmlns:p14="http://schemas.microsoft.com/office/powerpoint/2010/main" val="3010693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Data processing</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17A81C4F-3E04-B220-E0FD-B09B6CD4936D}"/>
              </a:ext>
            </a:extLst>
          </p:cNvPr>
          <p:cNvSpPr txBox="1"/>
          <p:nvPr/>
        </p:nvSpPr>
        <p:spPr>
          <a:xfrm>
            <a:off x="425904" y="2764572"/>
            <a:ext cx="6236153" cy="1631216"/>
          </a:xfrm>
          <a:prstGeom prst="rect">
            <a:avLst/>
          </a:prstGeom>
          <a:noFill/>
        </p:spPr>
        <p:txBody>
          <a:bodyPr wrap="square">
            <a:spAutoFit/>
          </a:bodyPr>
          <a:lstStyle/>
          <a:p>
            <a:r>
              <a:rPr lang="en-CA" sz="2000" dirty="0"/>
              <a:t>Basic biomechanical processing functions included: </a:t>
            </a:r>
          </a:p>
          <a:p>
            <a:pPr marL="342900" indent="-342900">
              <a:buFont typeface="Arial" panose="020B0604020202020204" pitchFamily="34" charset="0"/>
              <a:buChar char="•"/>
            </a:pPr>
            <a:r>
              <a:rPr lang="en-CA" sz="2000" dirty="0"/>
              <a:t>Filtering</a:t>
            </a:r>
          </a:p>
          <a:p>
            <a:pPr marL="342900" indent="-342900">
              <a:buFont typeface="Arial" panose="020B0604020202020204" pitchFamily="34" charset="0"/>
              <a:buChar char="•"/>
            </a:pPr>
            <a:r>
              <a:rPr lang="en-CA" sz="2000" dirty="0"/>
              <a:t>Cycle detection and time-normalization</a:t>
            </a:r>
          </a:p>
          <a:p>
            <a:pPr marL="342900" indent="-342900">
              <a:buFont typeface="Arial" panose="020B0604020202020204" pitchFamily="34" charset="0"/>
              <a:buChar char="•"/>
            </a:pPr>
            <a:r>
              <a:rPr lang="en-CA" sz="2000" dirty="0"/>
              <a:t>Geometry</a:t>
            </a:r>
          </a:p>
          <a:p>
            <a:pPr marL="342900" indent="-342900">
              <a:buFont typeface="Arial" panose="020B0604020202020204" pitchFamily="34" charset="0"/>
              <a:buChar char="•"/>
            </a:pPr>
            <a:r>
              <a:rPr lang="en-CA" sz="2000" dirty="0"/>
              <a:t>Rigid body kinematics</a:t>
            </a:r>
          </a:p>
        </p:txBody>
      </p:sp>
    </p:spTree>
    <p:extLst>
      <p:ext uri="{BB962C8B-B14F-4D97-AF65-F5344CB8AC3E}">
        <p14:creationId xmlns:p14="http://schemas.microsoft.com/office/powerpoint/2010/main" val="1255378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Data processing</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17A81C4F-3E04-B220-E0FD-B09B6CD4936D}"/>
              </a:ext>
            </a:extLst>
          </p:cNvPr>
          <p:cNvSpPr txBox="1"/>
          <p:nvPr/>
        </p:nvSpPr>
        <p:spPr>
          <a:xfrm>
            <a:off x="425904" y="2764572"/>
            <a:ext cx="6236153" cy="400110"/>
          </a:xfrm>
          <a:prstGeom prst="rect">
            <a:avLst/>
          </a:prstGeom>
          <a:noFill/>
        </p:spPr>
        <p:txBody>
          <a:bodyPr wrap="square">
            <a:spAutoFit/>
          </a:bodyPr>
          <a:lstStyle/>
          <a:p>
            <a:r>
              <a:rPr lang="en-CA" sz="2000" dirty="0"/>
              <a:t>Filtering data</a:t>
            </a:r>
          </a:p>
        </p:txBody>
      </p:sp>
      <p:pic>
        <p:nvPicPr>
          <p:cNvPr id="7" name="Picture 6" descr="A screen shot of a computer program&#10;&#10;Description automatically generated">
            <a:extLst>
              <a:ext uri="{FF2B5EF4-FFF2-40B4-BE49-F238E27FC236}">
                <a16:creationId xmlns:a16="http://schemas.microsoft.com/office/drawing/2014/main" id="{653DF5DA-CC54-7FCC-0809-A3C2ED4A0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04" y="3288796"/>
            <a:ext cx="5360050" cy="1920018"/>
          </a:xfrm>
          <a:prstGeom prst="rect">
            <a:avLst/>
          </a:prstGeom>
        </p:spPr>
      </p:pic>
      <p:pic>
        <p:nvPicPr>
          <p:cNvPr id="9" name="Picture 8" descr="A graph of a function&#10;&#10;Description automatically generated">
            <a:extLst>
              <a:ext uri="{FF2B5EF4-FFF2-40B4-BE49-F238E27FC236}">
                <a16:creationId xmlns:a16="http://schemas.microsoft.com/office/drawing/2014/main" id="{A07DFF26-7C11-2463-D699-1BFE9A5BE277}"/>
              </a:ext>
            </a:extLst>
          </p:cNvPr>
          <p:cNvPicPr>
            <a:picLocks noChangeAspect="1"/>
          </p:cNvPicPr>
          <p:nvPr/>
        </p:nvPicPr>
        <p:blipFill>
          <a:blip r:embed="rId4">
            <a:extLst>
              <a:ext uri="{28A0092B-C50C-407E-A947-70E740481C1C}">
                <a14:useLocalDpi xmlns:a14="http://schemas.microsoft.com/office/drawing/2010/main" val="0"/>
              </a:ext>
            </a:extLst>
          </a:blip>
          <a:srcRect l="3717" r="50000"/>
          <a:stretch/>
        </p:blipFill>
        <p:spPr>
          <a:xfrm>
            <a:off x="8504771" y="3319766"/>
            <a:ext cx="2646378" cy="2858926"/>
          </a:xfrm>
          <a:prstGeom prst="rect">
            <a:avLst/>
          </a:prstGeom>
        </p:spPr>
      </p:pic>
      <p:pic>
        <p:nvPicPr>
          <p:cNvPr id="11" name="Picture 10" descr="A graph with red lines&#10;&#10;Description automatically generated">
            <a:extLst>
              <a:ext uri="{FF2B5EF4-FFF2-40B4-BE49-F238E27FC236}">
                <a16:creationId xmlns:a16="http://schemas.microsoft.com/office/drawing/2014/main" id="{9D23A7EE-E07A-7C8E-1ABF-2062C8AE4266}"/>
              </a:ext>
            </a:extLst>
          </p:cNvPr>
          <p:cNvPicPr>
            <a:picLocks noChangeAspect="1"/>
          </p:cNvPicPr>
          <p:nvPr/>
        </p:nvPicPr>
        <p:blipFill>
          <a:blip r:embed="rId5">
            <a:extLst>
              <a:ext uri="{28A0092B-C50C-407E-A947-70E740481C1C}">
                <a14:useLocalDpi xmlns:a14="http://schemas.microsoft.com/office/drawing/2010/main" val="0"/>
              </a:ext>
            </a:extLst>
          </a:blip>
          <a:srcRect r="50218"/>
          <a:stretch/>
        </p:blipFill>
        <p:spPr>
          <a:xfrm>
            <a:off x="9043471" y="818097"/>
            <a:ext cx="2487698" cy="2498586"/>
          </a:xfrm>
          <a:prstGeom prst="rect">
            <a:avLst/>
          </a:prstGeom>
        </p:spPr>
      </p:pic>
      <p:sp>
        <p:nvSpPr>
          <p:cNvPr id="12" name="TextBox 11">
            <a:extLst>
              <a:ext uri="{FF2B5EF4-FFF2-40B4-BE49-F238E27FC236}">
                <a16:creationId xmlns:a16="http://schemas.microsoft.com/office/drawing/2014/main" id="{8AF20C76-62C7-A01B-BBF7-3179217BFBF1}"/>
              </a:ext>
            </a:extLst>
          </p:cNvPr>
          <p:cNvSpPr txBox="1"/>
          <p:nvPr/>
        </p:nvSpPr>
        <p:spPr>
          <a:xfrm>
            <a:off x="6211858" y="4336860"/>
            <a:ext cx="1240971" cy="1477328"/>
          </a:xfrm>
          <a:prstGeom prst="rect">
            <a:avLst/>
          </a:prstGeom>
          <a:noFill/>
        </p:spPr>
        <p:txBody>
          <a:bodyPr wrap="square" rtlCol="0">
            <a:spAutoFit/>
          </a:bodyPr>
          <a:lstStyle/>
          <a:p>
            <a:r>
              <a:rPr lang="en-CA" dirty="0"/>
              <a:t>Ridiculous cutoff frequency to show effect</a:t>
            </a:r>
          </a:p>
        </p:txBody>
      </p:sp>
      <p:cxnSp>
        <p:nvCxnSpPr>
          <p:cNvPr id="14" name="Straight Arrow Connector 13">
            <a:extLst>
              <a:ext uri="{FF2B5EF4-FFF2-40B4-BE49-F238E27FC236}">
                <a16:creationId xmlns:a16="http://schemas.microsoft.com/office/drawing/2014/main" id="{1AD0036F-633A-83D8-FD22-3FECD84BA760}"/>
              </a:ext>
            </a:extLst>
          </p:cNvPr>
          <p:cNvCxnSpPr/>
          <p:nvPr/>
        </p:nvCxnSpPr>
        <p:spPr>
          <a:xfrm flipH="1">
            <a:off x="5323114" y="4496769"/>
            <a:ext cx="77288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52255AB-2303-CA08-952B-20A1BA0B51AC}"/>
              </a:ext>
            </a:extLst>
          </p:cNvPr>
          <p:cNvSpPr txBox="1"/>
          <p:nvPr/>
        </p:nvSpPr>
        <p:spPr>
          <a:xfrm>
            <a:off x="8025940" y="6134531"/>
            <a:ext cx="4354285" cy="646331"/>
          </a:xfrm>
          <a:prstGeom prst="rect">
            <a:avLst/>
          </a:prstGeom>
          <a:noFill/>
        </p:spPr>
        <p:txBody>
          <a:bodyPr wrap="square" rtlCol="0">
            <a:spAutoFit/>
          </a:bodyPr>
          <a:lstStyle/>
          <a:p>
            <a:r>
              <a:rPr lang="en-CA" dirty="0"/>
              <a:t>Raw (top) and filtered (bottom) vertical ground reaction force (Fz)</a:t>
            </a:r>
          </a:p>
        </p:txBody>
      </p:sp>
    </p:spTree>
    <p:extLst>
      <p:ext uri="{BB962C8B-B14F-4D97-AF65-F5344CB8AC3E}">
        <p14:creationId xmlns:p14="http://schemas.microsoft.com/office/powerpoint/2010/main" val="365346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Visualization</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6" name="TextBox 5">
            <a:extLst>
              <a:ext uri="{FF2B5EF4-FFF2-40B4-BE49-F238E27FC236}">
                <a16:creationId xmlns:a16="http://schemas.microsoft.com/office/drawing/2014/main" id="{C83DF230-ECA0-B204-EA7B-4D98BAA09DFD}"/>
              </a:ext>
            </a:extLst>
          </p:cNvPr>
          <p:cNvSpPr txBox="1"/>
          <p:nvPr/>
        </p:nvSpPr>
        <p:spPr>
          <a:xfrm>
            <a:off x="425904" y="2764572"/>
            <a:ext cx="6236153" cy="1938992"/>
          </a:xfrm>
          <a:prstGeom prst="rect">
            <a:avLst/>
          </a:prstGeom>
          <a:noFill/>
        </p:spPr>
        <p:txBody>
          <a:bodyPr wrap="square">
            <a:spAutoFit/>
          </a:bodyPr>
          <a:lstStyle/>
          <a:p>
            <a:r>
              <a:rPr lang="en-CA" sz="2000" dirty="0"/>
              <a:t>Probably the coolest feature of </a:t>
            </a:r>
            <a:r>
              <a:rPr lang="en-CA" sz="2000" dirty="0" err="1"/>
              <a:t>ktk</a:t>
            </a:r>
            <a:r>
              <a:rPr lang="en-CA" sz="2000" dirty="0"/>
              <a:t> is visualization via player: </a:t>
            </a:r>
          </a:p>
          <a:p>
            <a:pPr marL="342900" indent="-342900">
              <a:buFont typeface="Arial" panose="020B0604020202020204" pitchFamily="34" charset="0"/>
              <a:buChar char="•"/>
            </a:pPr>
            <a:r>
              <a:rPr lang="en-CA" sz="2000" dirty="0"/>
              <a:t>Interactive Matplotlib-based user interface to visualize points and frames in three dimensions</a:t>
            </a:r>
          </a:p>
          <a:p>
            <a:pPr marL="342900" indent="-342900">
              <a:buFont typeface="Arial" panose="020B0604020202020204" pitchFamily="34" charset="0"/>
              <a:buChar char="•"/>
            </a:pPr>
            <a:r>
              <a:rPr lang="en-CA" sz="2000" dirty="0"/>
              <a:t>Can be customized to the user’s needs</a:t>
            </a:r>
          </a:p>
          <a:p>
            <a:pPr marL="342900" indent="-342900">
              <a:buFont typeface="Arial" panose="020B0604020202020204" pitchFamily="34" charset="0"/>
              <a:buChar char="•"/>
            </a:pPr>
            <a:r>
              <a:rPr lang="en-CA" sz="2000" dirty="0"/>
              <a:t>Available in notebooks and IDEs</a:t>
            </a:r>
          </a:p>
        </p:txBody>
      </p:sp>
      <p:pic>
        <p:nvPicPr>
          <p:cNvPr id="10" name="Picture 9" descr="A computer screen shot of a person&#10;&#10;Description automatically generated">
            <a:extLst>
              <a:ext uri="{FF2B5EF4-FFF2-40B4-BE49-F238E27FC236}">
                <a16:creationId xmlns:a16="http://schemas.microsoft.com/office/drawing/2014/main" id="{5989783B-2766-420F-2ACF-43C830E44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4400" y="2066075"/>
            <a:ext cx="4432300" cy="3606800"/>
          </a:xfrm>
          <a:prstGeom prst="rect">
            <a:avLst/>
          </a:prstGeom>
        </p:spPr>
      </p:pic>
      <p:sp>
        <p:nvSpPr>
          <p:cNvPr id="13" name="TextBox 12">
            <a:extLst>
              <a:ext uri="{FF2B5EF4-FFF2-40B4-BE49-F238E27FC236}">
                <a16:creationId xmlns:a16="http://schemas.microsoft.com/office/drawing/2014/main" id="{C079ECD9-2782-CBD1-81DA-C35F9F109FA0}"/>
              </a:ext>
            </a:extLst>
          </p:cNvPr>
          <p:cNvSpPr txBox="1"/>
          <p:nvPr/>
        </p:nvSpPr>
        <p:spPr>
          <a:xfrm>
            <a:off x="7536083" y="5842000"/>
            <a:ext cx="4354285" cy="369332"/>
          </a:xfrm>
          <a:prstGeom prst="rect">
            <a:avLst/>
          </a:prstGeom>
          <a:noFill/>
        </p:spPr>
        <p:txBody>
          <a:bodyPr wrap="square" rtlCol="0">
            <a:spAutoFit/>
          </a:bodyPr>
          <a:lstStyle/>
          <a:p>
            <a:r>
              <a:rPr lang="en-CA" dirty="0" err="1"/>
              <a:t>Ktk</a:t>
            </a:r>
            <a:r>
              <a:rPr lang="en-CA" dirty="0"/>
              <a:t> player</a:t>
            </a:r>
          </a:p>
        </p:txBody>
      </p:sp>
    </p:spTree>
    <p:extLst>
      <p:ext uri="{BB962C8B-B14F-4D97-AF65-F5344CB8AC3E}">
        <p14:creationId xmlns:p14="http://schemas.microsoft.com/office/powerpoint/2010/main" val="2447485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Visualization</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pic>
        <p:nvPicPr>
          <p:cNvPr id="7" name="Picture 6" descr="A screenshot of a computer program&#10;&#10;Description automatically generated">
            <a:extLst>
              <a:ext uri="{FF2B5EF4-FFF2-40B4-BE49-F238E27FC236}">
                <a16:creationId xmlns:a16="http://schemas.microsoft.com/office/drawing/2014/main" id="{B8F0C105-797A-D5BB-1276-3C4B7DB59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043" y="2902347"/>
            <a:ext cx="9845040" cy="2413000"/>
          </a:xfrm>
          <a:prstGeom prst="rect">
            <a:avLst/>
          </a:prstGeom>
        </p:spPr>
      </p:pic>
      <p:cxnSp>
        <p:nvCxnSpPr>
          <p:cNvPr id="9" name="Straight Arrow Connector 8">
            <a:extLst>
              <a:ext uri="{FF2B5EF4-FFF2-40B4-BE49-F238E27FC236}">
                <a16:creationId xmlns:a16="http://schemas.microsoft.com/office/drawing/2014/main" id="{B976DCA4-1AD9-292B-D584-5A97AFDBB1B9}"/>
              </a:ext>
            </a:extLst>
          </p:cNvPr>
          <p:cNvCxnSpPr/>
          <p:nvPr/>
        </p:nvCxnSpPr>
        <p:spPr>
          <a:xfrm flipV="1">
            <a:off x="2286000" y="5061857"/>
            <a:ext cx="0" cy="963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00A4568-1B4C-2F93-8616-C7CA64E79B67}"/>
              </a:ext>
            </a:extLst>
          </p:cNvPr>
          <p:cNvSpPr txBox="1"/>
          <p:nvPr/>
        </p:nvSpPr>
        <p:spPr>
          <a:xfrm>
            <a:off x="685800" y="6025243"/>
            <a:ext cx="3820886" cy="646331"/>
          </a:xfrm>
          <a:prstGeom prst="rect">
            <a:avLst/>
          </a:prstGeom>
          <a:noFill/>
        </p:spPr>
        <p:txBody>
          <a:bodyPr wrap="square" rtlCol="0">
            <a:spAutoFit/>
          </a:bodyPr>
          <a:lstStyle/>
          <a:p>
            <a:r>
              <a:rPr lang="en-CA" dirty="0"/>
              <a:t>See player class for all possible arguments to customize views</a:t>
            </a:r>
          </a:p>
        </p:txBody>
      </p:sp>
    </p:spTree>
    <p:extLst>
      <p:ext uri="{BB962C8B-B14F-4D97-AF65-F5344CB8AC3E}">
        <p14:creationId xmlns:p14="http://schemas.microsoft.com/office/powerpoint/2010/main" val="4222132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a:t>Pyomeca overview</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75606566-E7BA-8159-9EB7-56C31A3185FC}"/>
              </a:ext>
            </a:extLst>
          </p:cNvPr>
          <p:cNvSpPr txBox="1"/>
          <p:nvPr/>
        </p:nvSpPr>
        <p:spPr>
          <a:xfrm>
            <a:off x="587829" y="2939143"/>
            <a:ext cx="7282542" cy="2246769"/>
          </a:xfrm>
          <a:prstGeom prst="rect">
            <a:avLst/>
          </a:prstGeom>
          <a:noFill/>
        </p:spPr>
        <p:txBody>
          <a:bodyPr wrap="square" rtlCol="0">
            <a:spAutoFit/>
          </a:bodyPr>
          <a:lstStyle/>
          <a:p>
            <a:r>
              <a:rPr lang="en-CA" sz="2000" b="1" dirty="0"/>
              <a:t>From the creators: </a:t>
            </a:r>
          </a:p>
          <a:p>
            <a:r>
              <a:rPr lang="en-CA" sz="2000" dirty="0"/>
              <a:t>- “Pyomeca introduces a concise interface to read, analyse, visualize and plot biomechanical data”</a:t>
            </a:r>
          </a:p>
          <a:p>
            <a:r>
              <a:rPr lang="en-CA" sz="2000" dirty="0"/>
              <a:t>- Such data are typically </a:t>
            </a:r>
            <a:r>
              <a:rPr lang="en-CA" sz="2000" i="1" dirty="0"/>
              <a:t>multi-dimensional</a:t>
            </a:r>
            <a:r>
              <a:rPr lang="en-CA" sz="2000" dirty="0"/>
              <a:t>, such as joint angles with associated axes, degrees of freedom and time frames.</a:t>
            </a:r>
          </a:p>
          <a:p>
            <a:endParaRPr lang="en-CA" sz="2000" dirty="0"/>
          </a:p>
        </p:txBody>
      </p:sp>
      <p:pic>
        <p:nvPicPr>
          <p:cNvPr id="8" name="Graphic 7">
            <a:extLst>
              <a:ext uri="{FF2B5EF4-FFF2-40B4-BE49-F238E27FC236}">
                <a16:creationId xmlns:a16="http://schemas.microsoft.com/office/drawing/2014/main" id="{A5DC107B-A2A5-CEEC-7891-AF43541A62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0371" y="2682421"/>
            <a:ext cx="3500391" cy="3372523"/>
          </a:xfrm>
          <a:prstGeom prst="rect">
            <a:avLst/>
          </a:prstGeom>
        </p:spPr>
      </p:pic>
      <p:sp>
        <p:nvSpPr>
          <p:cNvPr id="9" name="TextBox 8">
            <a:extLst>
              <a:ext uri="{FF2B5EF4-FFF2-40B4-BE49-F238E27FC236}">
                <a16:creationId xmlns:a16="http://schemas.microsoft.com/office/drawing/2014/main" id="{7DF067AD-B7E4-3E14-31A5-78DCC0F28E8F}"/>
              </a:ext>
            </a:extLst>
          </p:cNvPr>
          <p:cNvSpPr txBox="1"/>
          <p:nvPr/>
        </p:nvSpPr>
        <p:spPr>
          <a:xfrm>
            <a:off x="7209063" y="6087140"/>
            <a:ext cx="4823005" cy="369332"/>
          </a:xfrm>
          <a:prstGeom prst="rect">
            <a:avLst/>
          </a:prstGeom>
          <a:noFill/>
        </p:spPr>
        <p:txBody>
          <a:bodyPr wrap="square" rtlCol="0">
            <a:spAutoFit/>
          </a:bodyPr>
          <a:lstStyle/>
          <a:p>
            <a:r>
              <a:rPr lang="en-CA" dirty="0"/>
              <a:t>Typical structure for biomechanical data</a:t>
            </a:r>
          </a:p>
        </p:txBody>
      </p:sp>
    </p:spTree>
    <p:extLst>
      <p:ext uri="{BB962C8B-B14F-4D97-AF65-F5344CB8AC3E}">
        <p14:creationId xmlns:p14="http://schemas.microsoft.com/office/powerpoint/2010/main" val="3603463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Pyomeca main functionalities (classes)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pic>
        <p:nvPicPr>
          <p:cNvPr id="7" name="Picture 6" descr="A screenshot of a computer&#10;&#10;Description automatically generated">
            <a:extLst>
              <a:ext uri="{FF2B5EF4-FFF2-40B4-BE49-F238E27FC236}">
                <a16:creationId xmlns:a16="http://schemas.microsoft.com/office/drawing/2014/main" id="{0D30823F-254E-D514-2722-0E4347330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335" y="2640459"/>
            <a:ext cx="9436748" cy="4217541"/>
          </a:xfrm>
          <a:prstGeom prst="rect">
            <a:avLst/>
          </a:prstGeom>
        </p:spPr>
      </p:pic>
    </p:spTree>
    <p:extLst>
      <p:ext uri="{BB962C8B-B14F-4D97-AF65-F5344CB8AC3E}">
        <p14:creationId xmlns:p14="http://schemas.microsoft.com/office/powerpoint/2010/main" val="3528962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Pyomeca main functionalities (classes)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BC602B53-FEFC-0989-06C1-30FF52EFBDD7}"/>
              </a:ext>
            </a:extLst>
          </p:cNvPr>
          <p:cNvSpPr txBox="1"/>
          <p:nvPr/>
        </p:nvSpPr>
        <p:spPr>
          <a:xfrm>
            <a:off x="425904" y="2764572"/>
            <a:ext cx="6236153" cy="707886"/>
          </a:xfrm>
          <a:prstGeom prst="rect">
            <a:avLst/>
          </a:prstGeom>
          <a:noFill/>
        </p:spPr>
        <p:txBody>
          <a:bodyPr wrap="square">
            <a:spAutoFit/>
          </a:bodyPr>
          <a:lstStyle/>
          <a:p>
            <a:r>
              <a:rPr lang="en-CA" sz="2000" dirty="0"/>
              <a:t>Interactive visualization of main functionalities available on line: https://</a:t>
            </a:r>
            <a:r>
              <a:rPr lang="en-CA" sz="2000" dirty="0" err="1"/>
              <a:t>pyomeca.github.io</a:t>
            </a:r>
            <a:r>
              <a:rPr lang="en-CA" sz="2000" dirty="0"/>
              <a:t>/overview/</a:t>
            </a:r>
          </a:p>
        </p:txBody>
      </p:sp>
      <p:pic>
        <p:nvPicPr>
          <p:cNvPr id="8" name="Picture 7" descr="A screenshot of a computer&#10;&#10;Description automatically generated">
            <a:hlinkClick r:id="rId3"/>
            <a:extLst>
              <a:ext uri="{FF2B5EF4-FFF2-40B4-BE49-F238E27FC236}">
                <a16:creationId xmlns:a16="http://schemas.microsoft.com/office/drawing/2014/main" id="{00C75743-B322-37A6-D397-596E7984AF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0991" y="59298"/>
            <a:ext cx="3764183" cy="6411520"/>
          </a:xfrm>
          <a:prstGeom prst="rect">
            <a:avLst/>
          </a:prstGeom>
        </p:spPr>
      </p:pic>
    </p:spTree>
    <p:extLst>
      <p:ext uri="{BB962C8B-B14F-4D97-AF65-F5344CB8AC3E}">
        <p14:creationId xmlns:p14="http://schemas.microsoft.com/office/powerpoint/2010/main" val="3971671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Pyomeca: Data Array accessor</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pic>
        <p:nvPicPr>
          <p:cNvPr id="8" name="Picture 7" descr="A screenshot of a computer&#10;&#10;Description automatically generated">
            <a:hlinkClick r:id="rId3"/>
            <a:extLst>
              <a:ext uri="{FF2B5EF4-FFF2-40B4-BE49-F238E27FC236}">
                <a16:creationId xmlns:a16="http://schemas.microsoft.com/office/drawing/2014/main" id="{00C75743-B322-37A6-D397-596E7984AF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0991" y="59298"/>
            <a:ext cx="3764183" cy="6411520"/>
          </a:xfrm>
          <a:prstGeom prst="rect">
            <a:avLst/>
          </a:prstGeom>
        </p:spPr>
      </p:pic>
      <p:cxnSp>
        <p:nvCxnSpPr>
          <p:cNvPr id="9" name="Straight Arrow Connector 8">
            <a:extLst>
              <a:ext uri="{FF2B5EF4-FFF2-40B4-BE49-F238E27FC236}">
                <a16:creationId xmlns:a16="http://schemas.microsoft.com/office/drawing/2014/main" id="{E208639C-DECD-FDC0-F999-3E066B842D41}"/>
              </a:ext>
            </a:extLst>
          </p:cNvPr>
          <p:cNvCxnSpPr/>
          <p:nvPr/>
        </p:nvCxnSpPr>
        <p:spPr>
          <a:xfrm>
            <a:off x="7527471" y="3559629"/>
            <a:ext cx="192677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F43877-F2C5-51B7-2668-C12B81BFA1DA}"/>
              </a:ext>
            </a:extLst>
          </p:cNvPr>
          <p:cNvSpPr txBox="1"/>
          <p:nvPr/>
        </p:nvSpPr>
        <p:spPr>
          <a:xfrm>
            <a:off x="425904" y="2764572"/>
            <a:ext cx="6236153" cy="400110"/>
          </a:xfrm>
          <a:prstGeom prst="rect">
            <a:avLst/>
          </a:prstGeom>
          <a:noFill/>
        </p:spPr>
        <p:txBody>
          <a:bodyPr wrap="square">
            <a:spAutoFit/>
          </a:bodyPr>
          <a:lstStyle/>
          <a:p>
            <a:r>
              <a:rPr lang="en-CA" sz="2000" dirty="0"/>
              <a:t>Normalize amplitude example</a:t>
            </a:r>
          </a:p>
        </p:txBody>
      </p:sp>
      <p:pic>
        <p:nvPicPr>
          <p:cNvPr id="12" name="Picture 11" descr="A close-up of a code&#10;&#10;Description automatically generated">
            <a:extLst>
              <a:ext uri="{FF2B5EF4-FFF2-40B4-BE49-F238E27FC236}">
                <a16:creationId xmlns:a16="http://schemas.microsoft.com/office/drawing/2014/main" id="{041BD169-2FF5-48E0-8FB8-B17180C24F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904" y="3197273"/>
            <a:ext cx="7772400" cy="1140072"/>
          </a:xfrm>
          <a:prstGeom prst="rect">
            <a:avLst/>
          </a:prstGeom>
        </p:spPr>
      </p:pic>
      <p:pic>
        <p:nvPicPr>
          <p:cNvPr id="14" name="Picture 13" descr="A graph with red lines&#10;&#10;Description automatically generated">
            <a:extLst>
              <a:ext uri="{FF2B5EF4-FFF2-40B4-BE49-F238E27FC236}">
                <a16:creationId xmlns:a16="http://schemas.microsoft.com/office/drawing/2014/main" id="{3586A2EF-2AEC-A893-4570-213E51FE6A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904" y="4313994"/>
            <a:ext cx="3108807" cy="2245498"/>
          </a:xfrm>
          <a:prstGeom prst="rect">
            <a:avLst/>
          </a:prstGeom>
        </p:spPr>
      </p:pic>
      <p:pic>
        <p:nvPicPr>
          <p:cNvPr id="16" name="Picture 15" descr="A graph with a blue line&#10;&#10;Description automatically generated">
            <a:extLst>
              <a:ext uri="{FF2B5EF4-FFF2-40B4-BE49-F238E27FC236}">
                <a16:creationId xmlns:a16="http://schemas.microsoft.com/office/drawing/2014/main" id="{0F57D0C8-270D-D6EE-A319-23602939F9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1721" y="4335117"/>
            <a:ext cx="2823684" cy="2135701"/>
          </a:xfrm>
          <a:prstGeom prst="rect">
            <a:avLst/>
          </a:prstGeom>
        </p:spPr>
      </p:pic>
    </p:spTree>
    <p:extLst>
      <p:ext uri="{BB962C8B-B14F-4D97-AF65-F5344CB8AC3E}">
        <p14:creationId xmlns:p14="http://schemas.microsoft.com/office/powerpoint/2010/main" val="1702381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Getting started</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45391" y="3008078"/>
            <a:ext cx="11674466" cy="1323439"/>
          </a:xfrm>
          <a:prstGeom prst="rect">
            <a:avLst/>
          </a:prstGeom>
          <a:noFill/>
        </p:spPr>
        <p:txBody>
          <a:bodyPr wrap="square">
            <a:spAutoFit/>
          </a:bodyPr>
          <a:lstStyle/>
          <a:p>
            <a:pPr marL="285750" indent="-285750">
              <a:buFont typeface="Arial" panose="020B0604020202020204" pitchFamily="34" charset="0"/>
              <a:buChar char="•"/>
            </a:pPr>
            <a:r>
              <a:rPr lang="en-CA" sz="2000" dirty="0"/>
              <a:t>Associated </a:t>
            </a:r>
            <a:r>
              <a:rPr lang="en-CA" sz="2000" dirty="0" err="1"/>
              <a:t>Jupyter</a:t>
            </a:r>
            <a:r>
              <a:rPr lang="en-CA" sz="2000" dirty="0"/>
              <a:t> notebook can be found on the repo at ~/notebooks/marker-based toolboxes </a:t>
            </a:r>
          </a:p>
          <a:p>
            <a:pPr marL="285750" indent="-285750">
              <a:buFont typeface="Arial" panose="020B0604020202020204" pitchFamily="34" charset="0"/>
              <a:buChar char="•"/>
            </a:pPr>
            <a:r>
              <a:rPr lang="en-CA" sz="2000" dirty="0"/>
              <a:t>Set environment before starting  </a:t>
            </a:r>
            <a:r>
              <a:rPr lang="en-CA" sz="2000" dirty="0" err="1">
                <a:effectLst/>
                <a:latin typeface="Monaco" pitchFamily="2" charset="77"/>
              </a:rPr>
              <a:t>conda</a:t>
            </a:r>
            <a:r>
              <a:rPr lang="en-CA" sz="2000" dirty="0">
                <a:effectLst/>
                <a:latin typeface="Monaco" pitchFamily="2" charset="77"/>
              </a:rPr>
              <a:t> activate esmac-2024-seminar</a:t>
            </a:r>
            <a:endParaRPr lang="en-CA" sz="2000" dirty="0"/>
          </a:p>
          <a:p>
            <a:pPr marL="285750" indent="-285750">
              <a:buFont typeface="Arial" panose="020B0604020202020204" pitchFamily="34" charset="0"/>
              <a:buChar char="•"/>
            </a:pPr>
            <a:r>
              <a:rPr lang="en-CA" sz="2000" dirty="0"/>
              <a:t>When starting the notebook select correct kernel:  “Python 3 (</a:t>
            </a:r>
            <a:r>
              <a:rPr lang="en-CA" sz="2000" dirty="0" err="1"/>
              <a:t>ipykernel</a:t>
            </a:r>
            <a:r>
              <a:rPr lang="en-CA" sz="2000" dirty="0"/>
              <a:t>)</a:t>
            </a:r>
          </a:p>
          <a:p>
            <a:endParaRPr lang="en-CA" sz="2000" dirty="0"/>
          </a:p>
        </p:txBody>
      </p:sp>
      <p:pic>
        <p:nvPicPr>
          <p:cNvPr id="6" name="Picture 5" descr="A screenshot of a computer&#10;&#10;Description automatically generated">
            <a:extLst>
              <a:ext uri="{FF2B5EF4-FFF2-40B4-BE49-F238E27FC236}">
                <a16:creationId xmlns:a16="http://schemas.microsoft.com/office/drawing/2014/main" id="{6C8EB299-AB85-1E19-88A6-6C9E1E5DE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195" y="4156370"/>
            <a:ext cx="5007429" cy="2056439"/>
          </a:xfrm>
          <a:prstGeom prst="rect">
            <a:avLst/>
          </a:prstGeom>
        </p:spPr>
      </p:pic>
    </p:spTree>
    <p:extLst>
      <p:ext uri="{BB962C8B-B14F-4D97-AF65-F5344CB8AC3E}">
        <p14:creationId xmlns:p14="http://schemas.microsoft.com/office/powerpoint/2010/main" val="3688369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Module comparison/summary</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10" name="TextBox 9">
            <a:extLst>
              <a:ext uri="{FF2B5EF4-FFF2-40B4-BE49-F238E27FC236}">
                <a16:creationId xmlns:a16="http://schemas.microsoft.com/office/drawing/2014/main" id="{8AF43877-F2C5-51B7-2668-C12B81BFA1DA}"/>
              </a:ext>
            </a:extLst>
          </p:cNvPr>
          <p:cNvSpPr txBox="1"/>
          <p:nvPr/>
        </p:nvSpPr>
        <p:spPr>
          <a:xfrm>
            <a:off x="425904" y="2764572"/>
            <a:ext cx="10334625" cy="3785652"/>
          </a:xfrm>
          <a:prstGeom prst="rect">
            <a:avLst/>
          </a:prstGeom>
          <a:noFill/>
        </p:spPr>
        <p:txBody>
          <a:bodyPr wrap="square">
            <a:spAutoFit/>
          </a:bodyPr>
          <a:lstStyle/>
          <a:p>
            <a:r>
              <a:rPr lang="en-CA" sz="2000" dirty="0"/>
              <a:t>Summary: </a:t>
            </a:r>
          </a:p>
          <a:p>
            <a:pPr marL="342900" indent="-342900">
              <a:buFont typeface="Arial" panose="020B0604020202020204" pitchFamily="34" charset="0"/>
              <a:buChar char="•"/>
            </a:pPr>
            <a:r>
              <a:rPr lang="en-CA" sz="2000" dirty="0"/>
              <a:t>ezc3d is a solid tool to import c3d files</a:t>
            </a:r>
          </a:p>
          <a:p>
            <a:pPr marL="342900" indent="-342900">
              <a:buFont typeface="Arial" panose="020B0604020202020204" pitchFamily="34" charset="0"/>
              <a:buChar char="•"/>
            </a:pPr>
            <a:r>
              <a:rPr lang="en-CA" sz="2000" dirty="0" err="1"/>
              <a:t>Kineticstoolkit</a:t>
            </a:r>
            <a:r>
              <a:rPr lang="en-CA" sz="2000" dirty="0"/>
              <a:t> is easier for the beginner user</a:t>
            </a:r>
          </a:p>
          <a:p>
            <a:pPr marL="342900" indent="-342900">
              <a:buFont typeface="Arial" panose="020B0604020202020204" pitchFamily="34" charset="0"/>
              <a:buChar char="•"/>
            </a:pPr>
            <a:r>
              <a:rPr lang="en-CA" sz="2000" dirty="0"/>
              <a:t>Pyomeca useful for hard core data manipulations (e.g. rotational matrices), but scary under the hood</a:t>
            </a:r>
          </a:p>
          <a:p>
            <a:pPr marL="342900" indent="-342900">
              <a:buFont typeface="Arial" panose="020B0604020202020204" pitchFamily="34" charset="0"/>
              <a:buChar char="•"/>
            </a:pPr>
            <a:endParaRPr lang="en-CA" sz="2000" dirty="0"/>
          </a:p>
          <a:p>
            <a:r>
              <a:rPr lang="en-CA" sz="2000" dirty="0"/>
              <a:t>What we (I) suggest:</a:t>
            </a:r>
          </a:p>
          <a:p>
            <a:pPr marL="342900" indent="-342900">
              <a:buFont typeface="Arial" panose="020B0604020202020204" pitchFamily="34" charset="0"/>
              <a:buChar char="•"/>
            </a:pPr>
            <a:r>
              <a:rPr lang="en-CA" sz="2000" dirty="0"/>
              <a:t>Use ezc3d for basic import</a:t>
            </a:r>
          </a:p>
          <a:p>
            <a:pPr marL="342900" indent="-342900">
              <a:buFont typeface="Arial" panose="020B0604020202020204" pitchFamily="34" charset="0"/>
              <a:buChar char="•"/>
            </a:pPr>
            <a:r>
              <a:rPr lang="en-CA" sz="2000" dirty="0"/>
              <a:t>Build and reuse your own lab scripts to access markers/analog data</a:t>
            </a:r>
          </a:p>
          <a:p>
            <a:pPr marL="342900" indent="-342900">
              <a:buFont typeface="Arial" panose="020B0604020202020204" pitchFamily="34" charset="0"/>
              <a:buChar char="•"/>
            </a:pPr>
            <a:r>
              <a:rPr lang="en-CA" sz="2000" dirty="0"/>
              <a:t>Pick and toolbox (</a:t>
            </a:r>
            <a:r>
              <a:rPr lang="en-CA" sz="2000" dirty="0" err="1"/>
              <a:t>kineticstoolkit</a:t>
            </a:r>
            <a:r>
              <a:rPr lang="en-CA" sz="2000" dirty="0"/>
              <a:t>/pyomeca) and master it. </a:t>
            </a:r>
          </a:p>
          <a:p>
            <a:pPr marL="342900" indent="-342900">
              <a:buFont typeface="Arial" panose="020B0604020202020204" pitchFamily="34" charset="0"/>
              <a:buChar char="•"/>
            </a:pPr>
            <a:r>
              <a:rPr lang="en-CA" sz="2000" dirty="0"/>
              <a:t>If you need new functionalities develop them and contribute back to the community by updating your toolbox of choice</a:t>
            </a:r>
          </a:p>
        </p:txBody>
      </p:sp>
    </p:spTree>
    <p:extLst>
      <p:ext uri="{BB962C8B-B14F-4D97-AF65-F5344CB8AC3E}">
        <p14:creationId xmlns:p14="http://schemas.microsoft.com/office/powerpoint/2010/main" val="3639833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Afbeelding 9">
            <a:extLst>
              <a:ext uri="{FF2B5EF4-FFF2-40B4-BE49-F238E27FC236}">
                <a16:creationId xmlns:a16="http://schemas.microsoft.com/office/drawing/2014/main" id="{21040965-CF02-9CA7-4440-C5BBA0E8257B}"/>
              </a:ext>
            </a:extLst>
          </p:cNvPr>
          <p:cNvPicPr>
            <a:picLocks noChangeAspect="1"/>
          </p:cNvPicPr>
          <p:nvPr/>
        </p:nvPicPr>
        <p:blipFill>
          <a:blip r:embed="rId2"/>
          <a:stretch>
            <a:fillRect/>
          </a:stretch>
        </p:blipFill>
        <p:spPr>
          <a:xfrm>
            <a:off x="1105381" y="1497995"/>
            <a:ext cx="7772400" cy="414528"/>
          </a:xfrm>
          <a:prstGeom prst="rect">
            <a:avLst/>
          </a:prstGeom>
        </p:spPr>
      </p:pic>
      <p:sp>
        <p:nvSpPr>
          <p:cNvPr id="11" name="Tekstvak 10">
            <a:extLst>
              <a:ext uri="{FF2B5EF4-FFF2-40B4-BE49-F238E27FC236}">
                <a16:creationId xmlns:a16="http://schemas.microsoft.com/office/drawing/2014/main" id="{59637FC1-E866-3F40-1B48-5A8C04E151BD}"/>
              </a:ext>
            </a:extLst>
          </p:cNvPr>
          <p:cNvSpPr txBox="1"/>
          <p:nvPr/>
        </p:nvSpPr>
        <p:spPr>
          <a:xfrm>
            <a:off x="1105381" y="3897477"/>
            <a:ext cx="4833374" cy="1200329"/>
          </a:xfrm>
          <a:prstGeom prst="rect">
            <a:avLst/>
          </a:prstGeom>
          <a:noFill/>
        </p:spPr>
        <p:txBody>
          <a:bodyPr wrap="none" rtlCol="0">
            <a:spAutoFit/>
          </a:bodyPr>
          <a:lstStyle/>
          <a:p>
            <a:pPr marL="285750" indent="-285750">
              <a:buFont typeface="Arial" panose="020B0604020202020204" pitchFamily="34" charset="0"/>
              <a:buChar char="•"/>
            </a:pPr>
            <a:r>
              <a:rPr lang="en-CA" dirty="0"/>
              <a:t>Ezc3d is awesome for loading c3d files </a:t>
            </a:r>
          </a:p>
          <a:p>
            <a:pPr marL="285750" indent="-285750">
              <a:buFont typeface="Arial" panose="020B0604020202020204" pitchFamily="34" charset="0"/>
              <a:buChar char="•"/>
            </a:pPr>
            <a:r>
              <a:rPr lang="en-CA" dirty="0" err="1"/>
              <a:t>Kineticstoolkit</a:t>
            </a:r>
            <a:r>
              <a:rPr lang="en-CA" dirty="0"/>
              <a:t> for beginners</a:t>
            </a:r>
          </a:p>
          <a:p>
            <a:pPr marL="285750" indent="-285750">
              <a:buFont typeface="Arial" panose="020B0604020202020204" pitchFamily="34" charset="0"/>
              <a:buChar char="•"/>
            </a:pPr>
            <a:r>
              <a:rPr lang="en-CA" dirty="0"/>
              <a:t>Pyomeca for advanced </a:t>
            </a:r>
            <a:r>
              <a:rPr lang="en-CA"/>
              <a:t>data manipulations</a:t>
            </a:r>
            <a:endParaRPr lang="en-CA" dirty="0"/>
          </a:p>
          <a:p>
            <a:endParaRPr lang="en-CA" dirty="0"/>
          </a:p>
        </p:txBody>
      </p:sp>
    </p:spTree>
    <p:extLst>
      <p:ext uri="{BB962C8B-B14F-4D97-AF65-F5344CB8AC3E}">
        <p14:creationId xmlns:p14="http://schemas.microsoft.com/office/powerpoint/2010/main" val="2819174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Content</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58767" y="3253007"/>
            <a:ext cx="11674466" cy="1631216"/>
          </a:xfrm>
          <a:prstGeom prst="rect">
            <a:avLst/>
          </a:prstGeom>
          <a:noFill/>
        </p:spPr>
        <p:txBody>
          <a:bodyPr wrap="square">
            <a:spAutoFit/>
          </a:bodyPr>
          <a:lstStyle/>
          <a:p>
            <a:r>
              <a:rPr lang="en-CA" sz="2000" dirty="0"/>
              <a:t>We will </a:t>
            </a:r>
            <a:r>
              <a:rPr lang="en-CA" sz="2000" u="sng" dirty="0"/>
              <a:t>explore</a:t>
            </a:r>
            <a:r>
              <a:rPr lang="en-CA" sz="2000" dirty="0"/>
              <a:t> the following toolboxes/modules: </a:t>
            </a:r>
            <a:endParaRPr lang="en-CA" sz="2000" dirty="0">
              <a:hlinkClick r:id="rId3"/>
            </a:endParaRPr>
          </a:p>
          <a:p>
            <a:pPr marL="342900" indent="-342900">
              <a:buFont typeface="Arial" panose="020B0604020202020204" pitchFamily="34" charset="0"/>
              <a:buChar char="•"/>
            </a:pPr>
            <a:r>
              <a:rPr lang="en-CA" sz="2000" dirty="0">
                <a:hlinkClick r:id="rId3"/>
              </a:rPr>
              <a:t>ezc3d</a:t>
            </a:r>
            <a:r>
              <a:rPr lang="en-CA" sz="2000" dirty="0"/>
              <a:t>: read/write c3d files (actually part of pyomeca...)</a:t>
            </a:r>
          </a:p>
          <a:p>
            <a:pPr marL="342900" indent="-342900">
              <a:buFont typeface="Arial" panose="020B0604020202020204" pitchFamily="34" charset="0"/>
              <a:buChar char="•"/>
            </a:pPr>
            <a:r>
              <a:rPr lang="en-CA" sz="2000" dirty="0">
                <a:hlinkClick r:id="rId4"/>
              </a:rPr>
              <a:t>Pyomeca</a:t>
            </a:r>
            <a:r>
              <a:rPr lang="en-CA" sz="2000" dirty="0"/>
              <a:t>: biomechanical analysis toolbox </a:t>
            </a:r>
          </a:p>
          <a:p>
            <a:pPr marL="342900" indent="-342900">
              <a:buFont typeface="Arial" panose="020B0604020202020204" pitchFamily="34" charset="0"/>
              <a:buChar char="•"/>
            </a:pPr>
            <a:r>
              <a:rPr lang="en-CA" sz="2000" dirty="0">
                <a:hlinkClick r:id="rId5"/>
              </a:rPr>
              <a:t>kineticstoolkit</a:t>
            </a:r>
            <a:r>
              <a:rPr lang="en-CA" sz="2000" dirty="0"/>
              <a:t>: (another) biomechanical analysis toolbox</a:t>
            </a:r>
          </a:p>
          <a:p>
            <a:endParaRPr lang="en-CA" sz="2000" dirty="0"/>
          </a:p>
        </p:txBody>
      </p:sp>
      <p:sp>
        <p:nvSpPr>
          <p:cNvPr id="2" name="TextBox 1">
            <a:extLst>
              <a:ext uri="{FF2B5EF4-FFF2-40B4-BE49-F238E27FC236}">
                <a16:creationId xmlns:a16="http://schemas.microsoft.com/office/drawing/2014/main" id="{40603463-9567-A8C2-C7D3-BF061D221FA6}"/>
              </a:ext>
            </a:extLst>
          </p:cNvPr>
          <p:cNvSpPr txBox="1"/>
          <p:nvPr/>
        </p:nvSpPr>
        <p:spPr>
          <a:xfrm>
            <a:off x="2838898" y="5496772"/>
            <a:ext cx="7364185" cy="923330"/>
          </a:xfrm>
          <a:prstGeom prst="rect">
            <a:avLst/>
          </a:prstGeom>
          <a:noFill/>
          <a:ln w="50800">
            <a:solidFill>
              <a:srgbClr val="C00000"/>
            </a:solidFill>
          </a:ln>
        </p:spPr>
        <p:txBody>
          <a:bodyPr wrap="square" rtlCol="0">
            <a:spAutoFit/>
          </a:bodyPr>
          <a:lstStyle/>
          <a:p>
            <a:endParaRPr lang="en-CA" b="1" dirty="0"/>
          </a:p>
          <a:p>
            <a:r>
              <a:rPr lang="en-CA" b="1" dirty="0"/>
              <a:t>This is only a start (and there are many more toolboxes out here)</a:t>
            </a:r>
          </a:p>
          <a:p>
            <a:endParaRPr lang="en-CA" b="1" dirty="0"/>
          </a:p>
        </p:txBody>
      </p:sp>
    </p:spTree>
    <p:extLst>
      <p:ext uri="{BB962C8B-B14F-4D97-AF65-F5344CB8AC3E}">
        <p14:creationId xmlns:p14="http://schemas.microsoft.com/office/powerpoint/2010/main" val="3552843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Reading/writing c3d files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58767" y="3253007"/>
            <a:ext cx="11674466" cy="2862322"/>
          </a:xfrm>
          <a:prstGeom prst="rect">
            <a:avLst/>
          </a:prstGeom>
          <a:noFill/>
        </p:spPr>
        <p:txBody>
          <a:bodyPr wrap="square">
            <a:spAutoFit/>
          </a:bodyPr>
          <a:lstStyle/>
          <a:p>
            <a:pPr marL="342900" indent="-342900">
              <a:buFont typeface="Arial" panose="020B0604020202020204" pitchFamily="34" charset="0"/>
              <a:buChar char="•"/>
            </a:pPr>
            <a:r>
              <a:rPr lang="en-CA" sz="2000" dirty="0"/>
              <a:t>Many motion capture systems export data to </a:t>
            </a:r>
            <a:r>
              <a:rPr lang="en-CA" sz="2000" dirty="0">
                <a:hlinkClick r:id="rId3"/>
              </a:rPr>
              <a:t>c3d</a:t>
            </a:r>
            <a:r>
              <a:rPr lang="en-CA" sz="2000" dirty="0"/>
              <a:t> format </a:t>
            </a:r>
          </a:p>
          <a:p>
            <a:pPr marL="342900" indent="-342900">
              <a:buFont typeface="Arial" panose="020B0604020202020204" pitchFamily="34" charset="0"/>
              <a:buChar char="•"/>
            </a:pPr>
            <a:r>
              <a:rPr lang="en-CA" sz="2000" dirty="0"/>
              <a:t>The biomechanists needs an easy way to read (and maybe write) these files for further analysis</a:t>
            </a:r>
          </a:p>
          <a:p>
            <a:pPr marL="342900" indent="-342900">
              <a:buFont typeface="Arial" panose="020B0604020202020204" pitchFamily="34" charset="0"/>
              <a:buChar char="•"/>
            </a:pPr>
            <a:r>
              <a:rPr lang="en-CA" sz="2000" dirty="0"/>
              <a:t>There are at least 3 python toolboxes to do this: </a:t>
            </a:r>
          </a:p>
          <a:p>
            <a:pPr marL="800100" lvl="1" indent="-342900">
              <a:buFont typeface="Arial" panose="020B0604020202020204" pitchFamily="34" charset="0"/>
              <a:buChar char="•"/>
            </a:pPr>
            <a:r>
              <a:rPr lang="en-CA" sz="2000" dirty="0">
                <a:hlinkClick r:id="rId4"/>
              </a:rPr>
              <a:t>ezc3d</a:t>
            </a:r>
            <a:endParaRPr lang="en-CA" sz="2000" dirty="0"/>
          </a:p>
          <a:p>
            <a:pPr marL="800100" lvl="1" indent="-342900">
              <a:buFont typeface="Arial" panose="020B0604020202020204" pitchFamily="34" charset="0"/>
              <a:buChar char="•"/>
            </a:pPr>
            <a:r>
              <a:rPr lang="en-CA" sz="2000" dirty="0">
                <a:hlinkClick r:id="rId5"/>
              </a:rPr>
              <a:t>Pyomeca</a:t>
            </a:r>
            <a:endParaRPr lang="en-CA" sz="2000" dirty="0"/>
          </a:p>
          <a:p>
            <a:pPr marL="800100" lvl="1" indent="-342900">
              <a:buFont typeface="Arial" panose="020B0604020202020204" pitchFamily="34" charset="0"/>
              <a:buChar char="•"/>
            </a:pPr>
            <a:r>
              <a:rPr lang="en-CA" sz="2000" dirty="0">
                <a:hlinkClick r:id="rId6"/>
              </a:rPr>
              <a:t>kineticstoolkit</a:t>
            </a:r>
            <a:endParaRPr lang="en-CA" sz="2000" dirty="0"/>
          </a:p>
          <a:p>
            <a:pPr marL="342900" indent="-342900">
              <a:buFont typeface="Arial" panose="020B0604020202020204" pitchFamily="34" charset="0"/>
              <a:buChar char="•"/>
            </a:pPr>
            <a:endParaRPr lang="en-CA" sz="2000" dirty="0"/>
          </a:p>
          <a:p>
            <a:pPr marL="800100" lvl="1" indent="-342900">
              <a:buFont typeface="Arial" panose="020B0604020202020204" pitchFamily="34" charset="0"/>
              <a:buChar char="•"/>
            </a:pPr>
            <a:endParaRPr lang="en-CA" sz="2000" dirty="0"/>
          </a:p>
          <a:p>
            <a:endParaRPr lang="en-CA" sz="2000" dirty="0"/>
          </a:p>
        </p:txBody>
      </p:sp>
    </p:spTree>
    <p:extLst>
      <p:ext uri="{BB962C8B-B14F-4D97-AF65-F5344CB8AC3E}">
        <p14:creationId xmlns:p14="http://schemas.microsoft.com/office/powerpoint/2010/main" val="679167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Reading/writing c3d files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graphicFrame>
        <p:nvGraphicFramePr>
          <p:cNvPr id="2" name="Table 1">
            <a:extLst>
              <a:ext uri="{FF2B5EF4-FFF2-40B4-BE49-F238E27FC236}">
                <a16:creationId xmlns:a16="http://schemas.microsoft.com/office/drawing/2014/main" id="{6698AAD0-6E3D-C020-5466-929662594649}"/>
              </a:ext>
            </a:extLst>
          </p:cNvPr>
          <p:cNvGraphicFramePr>
            <a:graphicFrameLocks noGrp="1"/>
          </p:cNvGraphicFramePr>
          <p:nvPr>
            <p:extLst>
              <p:ext uri="{D42A27DB-BD31-4B8C-83A1-F6EECF244321}">
                <p14:modId xmlns:p14="http://schemas.microsoft.com/office/powerpoint/2010/main" val="1565921575"/>
              </p:ext>
            </p:extLst>
          </p:nvPr>
        </p:nvGraphicFramePr>
        <p:xfrm>
          <a:off x="299357" y="3397303"/>
          <a:ext cx="11685813" cy="3114040"/>
        </p:xfrm>
        <a:graphic>
          <a:graphicData uri="http://schemas.openxmlformats.org/drawingml/2006/table">
            <a:tbl>
              <a:tblPr firstRow="1" bandRow="1">
                <a:tableStyleId>{073A0DAA-6AF3-43AB-8588-CEC1D06C72B9}</a:tableStyleId>
              </a:tblPr>
              <a:tblGrid>
                <a:gridCol w="1578429">
                  <a:extLst>
                    <a:ext uri="{9D8B030D-6E8A-4147-A177-3AD203B41FA5}">
                      <a16:colId xmlns:a16="http://schemas.microsoft.com/office/drawing/2014/main" val="3951173495"/>
                    </a:ext>
                  </a:extLst>
                </a:gridCol>
                <a:gridCol w="3673928">
                  <a:extLst>
                    <a:ext uri="{9D8B030D-6E8A-4147-A177-3AD203B41FA5}">
                      <a16:colId xmlns:a16="http://schemas.microsoft.com/office/drawing/2014/main" val="1759617500"/>
                    </a:ext>
                  </a:extLst>
                </a:gridCol>
                <a:gridCol w="3235762">
                  <a:extLst>
                    <a:ext uri="{9D8B030D-6E8A-4147-A177-3AD203B41FA5}">
                      <a16:colId xmlns:a16="http://schemas.microsoft.com/office/drawing/2014/main" val="3769621582"/>
                    </a:ext>
                  </a:extLst>
                </a:gridCol>
                <a:gridCol w="3197694">
                  <a:extLst>
                    <a:ext uri="{9D8B030D-6E8A-4147-A177-3AD203B41FA5}">
                      <a16:colId xmlns:a16="http://schemas.microsoft.com/office/drawing/2014/main" val="2410687040"/>
                    </a:ext>
                  </a:extLst>
                </a:gridCol>
              </a:tblGrid>
              <a:tr h="370840">
                <a:tc>
                  <a:txBody>
                    <a:bodyPr/>
                    <a:lstStyle/>
                    <a:p>
                      <a:r>
                        <a:rPr lang="en-CA" dirty="0"/>
                        <a:t>Toolbox</a:t>
                      </a:r>
                    </a:p>
                  </a:txBody>
                  <a:tcPr/>
                </a:tc>
                <a:tc>
                  <a:txBody>
                    <a:bodyPr/>
                    <a:lstStyle/>
                    <a:p>
                      <a:r>
                        <a:rPr lang="en-CA" dirty="0"/>
                        <a:t>Import command</a:t>
                      </a:r>
                    </a:p>
                  </a:txBody>
                  <a:tcPr/>
                </a:tc>
                <a:tc>
                  <a:txBody>
                    <a:bodyPr/>
                    <a:lstStyle/>
                    <a:p>
                      <a:r>
                        <a:rPr lang="en-CA" dirty="0"/>
                        <a:t>Pros</a:t>
                      </a:r>
                    </a:p>
                  </a:txBody>
                  <a:tcPr/>
                </a:tc>
                <a:tc>
                  <a:txBody>
                    <a:bodyPr/>
                    <a:lstStyle/>
                    <a:p>
                      <a:r>
                        <a:rPr lang="en-CA" dirty="0"/>
                        <a:t>Cons</a:t>
                      </a:r>
                    </a:p>
                  </a:txBody>
                  <a:tcPr/>
                </a:tc>
                <a:extLst>
                  <a:ext uri="{0D108BD9-81ED-4DB2-BD59-A6C34878D82A}">
                    <a16:rowId xmlns:a16="http://schemas.microsoft.com/office/drawing/2014/main" val="17578632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3"/>
                        </a:rPr>
                        <a:t>ezc3d</a:t>
                      </a:r>
                      <a:endParaRPr lang="en-CA" sz="1800" dirty="0"/>
                    </a:p>
                  </a:txBody>
                  <a:tcPr/>
                </a:tc>
                <a:tc>
                  <a:txBody>
                    <a:bodyPr/>
                    <a:lstStyle/>
                    <a:p>
                      <a:r>
                        <a:rPr lang="en-CA" dirty="0"/>
                        <a:t>c3d = ezc3d.c3d(c3d_file_path)</a:t>
                      </a:r>
                    </a:p>
                  </a:txBody>
                  <a:tcPr/>
                </a:tc>
                <a:tc>
                  <a:txBody>
                    <a:bodyPr/>
                    <a:lstStyle/>
                    <a:p>
                      <a:pPr marL="285750" indent="-285750">
                        <a:buFont typeface="Arial" panose="020B0604020202020204" pitchFamily="34" charset="0"/>
                        <a:buChar char="•"/>
                      </a:pPr>
                      <a:r>
                        <a:rPr lang="en-CA" dirty="0"/>
                        <a:t>Simple import statement</a:t>
                      </a:r>
                    </a:p>
                    <a:p>
                      <a:pPr marL="285750" indent="-285750">
                        <a:buFont typeface="Arial" panose="020B0604020202020204" pitchFamily="34" charset="0"/>
                        <a:buChar char="•"/>
                      </a:pPr>
                      <a:r>
                        <a:rPr lang="en-CA" dirty="0"/>
                        <a:t>Fast reading</a:t>
                      </a:r>
                    </a:p>
                  </a:txBody>
                  <a:tcPr/>
                </a:tc>
                <a:tc>
                  <a:txBody>
                    <a:bodyPr/>
                    <a:lstStyle/>
                    <a:p>
                      <a:pPr marL="285750" indent="-285750">
                        <a:buFont typeface="Arial" panose="020B0604020202020204" pitchFamily="34" charset="0"/>
                        <a:buChar char="•"/>
                      </a:pPr>
                      <a:r>
                        <a:rPr lang="en-CA" dirty="0"/>
                        <a:t>c3d object requires further parsing to access the data</a:t>
                      </a:r>
                    </a:p>
                  </a:txBody>
                  <a:tcPr/>
                </a:tc>
                <a:extLst>
                  <a:ext uri="{0D108BD9-81ED-4DB2-BD59-A6C34878D82A}">
                    <a16:rowId xmlns:a16="http://schemas.microsoft.com/office/drawing/2014/main" val="19771785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4"/>
                        </a:rPr>
                        <a:t>kineticstoolkit</a:t>
                      </a: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txBody>
                  <a:tcPr/>
                </a:tc>
                <a:tc>
                  <a:txBody>
                    <a:bodyPr/>
                    <a:lstStyle/>
                    <a:p>
                      <a:r>
                        <a:rPr lang="en-CA" dirty="0"/>
                        <a:t>c3d= ktk.read_c3d(c3d_file_path, </a:t>
                      </a:r>
                      <a:r>
                        <a:rPr lang="en-CA" dirty="0" err="1"/>
                        <a:t>convert_point_unit</a:t>
                      </a:r>
                      <a:r>
                        <a:rPr lang="en-CA" dirty="0"/>
                        <a:t>=True)</a:t>
                      </a:r>
                    </a:p>
                    <a:p>
                      <a:endParaRPr lang="en-CA" dirty="0"/>
                    </a:p>
                  </a:txBody>
                  <a:tcPr/>
                </a:tc>
                <a:tc>
                  <a:txBody>
                    <a:bodyPr/>
                    <a:lstStyle/>
                    <a:p>
                      <a:pPr marL="285750" indent="-285750">
                        <a:buFont typeface="Arial" panose="020B0604020202020204" pitchFamily="34" charset="0"/>
                        <a:buChar char="•"/>
                      </a:pPr>
                      <a:r>
                        <a:rPr lang="en-CA" dirty="0"/>
                        <a:t>Avoid installing ezc3d</a:t>
                      </a:r>
                    </a:p>
                    <a:p>
                      <a:pPr marL="285750" indent="-285750">
                        <a:buFont typeface="Arial" panose="020B0604020202020204" pitchFamily="34" charset="0"/>
                        <a:buChar char="•"/>
                      </a:pPr>
                      <a:r>
                        <a:rPr lang="en-CA" dirty="0"/>
                        <a:t>Part of a larger toolkit you might need anyway</a:t>
                      </a:r>
                    </a:p>
                    <a:p>
                      <a:pPr marL="285750" indent="-285750">
                        <a:buFont typeface="Arial" panose="020B0604020202020204" pitchFamily="34" charset="0"/>
                        <a:buChar char="•"/>
                      </a:pPr>
                      <a:r>
                        <a:rPr lang="en-CA" dirty="0"/>
                        <a:t>Data readily accessible</a:t>
                      </a:r>
                    </a:p>
                  </a:txBody>
                  <a:tcPr/>
                </a:tc>
                <a:tc>
                  <a:txBody>
                    <a:bodyPr/>
                    <a:lstStyle/>
                    <a:p>
                      <a:pPr marL="285750" indent="-285750">
                        <a:buFont typeface="Arial" panose="020B0604020202020204" pitchFamily="34" charset="0"/>
                        <a:buChar char="•"/>
                      </a:pPr>
                      <a:r>
                        <a:rPr lang="en-CA" dirty="0"/>
                        <a:t>Extra argument “</a:t>
                      </a:r>
                      <a:r>
                        <a:rPr lang="en-CA" dirty="0" err="1"/>
                        <a:t>convert_point_unit</a:t>
                      </a:r>
                      <a:r>
                        <a:rPr lang="en-CA" dirty="0"/>
                        <a:t>” can be confusing</a:t>
                      </a:r>
                    </a:p>
                    <a:p>
                      <a:pPr marL="285750" indent="-285750">
                        <a:buFont typeface="Arial" panose="020B0604020202020204" pitchFamily="34" charset="0"/>
                        <a:buChar char="•"/>
                      </a:pPr>
                      <a:r>
                        <a:rPr lang="en-CA" dirty="0"/>
                        <a:t>Manipulates data</a:t>
                      </a:r>
                    </a:p>
                  </a:txBody>
                  <a:tcPr/>
                </a:tc>
                <a:extLst>
                  <a:ext uri="{0D108BD9-81ED-4DB2-BD59-A6C34878D82A}">
                    <a16:rowId xmlns:a16="http://schemas.microsoft.com/office/drawing/2014/main" val="29792366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5"/>
                        </a:rPr>
                        <a:t>pyomeca</a:t>
                      </a: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txBody>
                  <a:tcPr/>
                </a:tc>
                <a:tc>
                  <a:txBody>
                    <a:bodyPr/>
                    <a:lstStyle/>
                    <a:p>
                      <a:r>
                        <a:rPr lang="en-CA" dirty="0"/>
                        <a:t>markers = Markers.from_c3d(c3d_file_path, </a:t>
                      </a:r>
                      <a:r>
                        <a:rPr lang="en-CA" dirty="0" err="1"/>
                        <a:t>prefix_delimiter</a:t>
                      </a:r>
                      <a:r>
                        <a:rPr lang="en-CA" dirty="0"/>
                        <a:t>=':')</a:t>
                      </a:r>
                    </a:p>
                  </a:txBody>
                  <a:tcPr/>
                </a:tc>
                <a:tc>
                  <a:txBody>
                    <a:bodyPr/>
                    <a:lstStyle/>
                    <a:p>
                      <a:pPr marL="285750" indent="-285750">
                        <a:buFont typeface="Arial" panose="020B0604020202020204" pitchFamily="34" charset="0"/>
                        <a:buChar char="•"/>
                      </a:pPr>
                      <a:r>
                        <a:rPr lang="en-CA" dirty="0"/>
                        <a:t>Extra arguments “useful”</a:t>
                      </a:r>
                    </a:p>
                  </a:txBody>
                  <a:tcPr/>
                </a:tc>
                <a:tc>
                  <a:txBody>
                    <a:bodyPr/>
                    <a:lstStyle/>
                    <a:p>
                      <a:pPr marL="285750" indent="-285750">
                        <a:buFont typeface="Arial" panose="020B0604020202020204" pitchFamily="34" charset="0"/>
                        <a:buChar char="•"/>
                      </a:pPr>
                      <a:r>
                        <a:rPr lang="en-CA" dirty="0"/>
                        <a:t>Loads markers, analog data separately</a:t>
                      </a:r>
                    </a:p>
                  </a:txBody>
                  <a:tcPr/>
                </a:tc>
                <a:extLst>
                  <a:ext uri="{0D108BD9-81ED-4DB2-BD59-A6C34878D82A}">
                    <a16:rowId xmlns:a16="http://schemas.microsoft.com/office/drawing/2014/main" val="3585070480"/>
                  </a:ext>
                </a:extLst>
              </a:tr>
            </a:tbl>
          </a:graphicData>
        </a:graphic>
      </p:graphicFrame>
      <p:sp>
        <p:nvSpPr>
          <p:cNvPr id="6" name="TextBox 5">
            <a:extLst>
              <a:ext uri="{FF2B5EF4-FFF2-40B4-BE49-F238E27FC236}">
                <a16:creationId xmlns:a16="http://schemas.microsoft.com/office/drawing/2014/main" id="{9E952EC0-08C1-8764-09C3-01A51D0FD6CA}"/>
              </a:ext>
            </a:extLst>
          </p:cNvPr>
          <p:cNvSpPr txBox="1"/>
          <p:nvPr/>
        </p:nvSpPr>
        <p:spPr>
          <a:xfrm>
            <a:off x="2532289" y="2824480"/>
            <a:ext cx="7127421" cy="430887"/>
          </a:xfrm>
          <a:prstGeom prst="rect">
            <a:avLst/>
          </a:prstGeom>
          <a:noFill/>
        </p:spPr>
        <p:txBody>
          <a:bodyPr wrap="square" rtlCol="0">
            <a:spAutoFit/>
          </a:bodyPr>
          <a:lstStyle/>
          <a:p>
            <a:r>
              <a:rPr lang="en-CA" sz="2200" b="1" u="sng" dirty="0"/>
              <a:t>Pros/cons of different python modules for c3d data</a:t>
            </a:r>
          </a:p>
        </p:txBody>
      </p:sp>
    </p:spTree>
    <p:extLst>
      <p:ext uri="{BB962C8B-B14F-4D97-AF65-F5344CB8AC3E}">
        <p14:creationId xmlns:p14="http://schemas.microsoft.com/office/powerpoint/2010/main" val="1105286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overview</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98022" y="3187771"/>
            <a:ext cx="7258049" cy="1631216"/>
          </a:xfrm>
          <a:prstGeom prst="rect">
            <a:avLst/>
          </a:prstGeom>
          <a:noFill/>
        </p:spPr>
        <p:txBody>
          <a:bodyPr wrap="square">
            <a:spAutoFit/>
          </a:bodyPr>
          <a:lstStyle/>
          <a:p>
            <a:pPr marL="342900" indent="-342900">
              <a:buFont typeface="Arial" panose="020B0604020202020204" pitchFamily="34" charset="0"/>
              <a:buChar char="•"/>
            </a:pPr>
            <a:r>
              <a:rPr lang="en-CA" sz="2000" dirty="0"/>
              <a:t>Multi-purpose toolbox for biomechanical analyses</a:t>
            </a:r>
          </a:p>
          <a:p>
            <a:pPr marL="342900" indent="-342900">
              <a:buFont typeface="Arial" panose="020B0604020202020204" pitchFamily="34" charset="0"/>
              <a:buChar char="•"/>
            </a:pPr>
            <a:r>
              <a:rPr lang="en-CA" sz="2000" dirty="0"/>
              <a:t>Extensive tutorials, documentation, and exercises available: </a:t>
            </a:r>
            <a:r>
              <a:rPr lang="en-CA" sz="2000" dirty="0">
                <a:hlinkClick r:id="rId3"/>
              </a:rPr>
              <a:t>https://kineticstoolkit.uqam.ca/doc/</a:t>
            </a:r>
            <a:endParaRPr lang="en-CA" sz="2000" dirty="0"/>
          </a:p>
          <a:p>
            <a:pPr marL="342900" indent="-342900">
              <a:buFont typeface="Arial" panose="020B0604020202020204" pitchFamily="34" charset="0"/>
              <a:buChar char="•"/>
            </a:pPr>
            <a:r>
              <a:rPr lang="en-CA" sz="2000" dirty="0"/>
              <a:t>Backed by an open-source manuscript: </a:t>
            </a:r>
            <a:r>
              <a:rPr lang="en-CA" sz="2000" dirty="0">
                <a:hlinkClick r:id="rId4"/>
              </a:rPr>
              <a:t>https://joss.theoj.org/papers/10.21105/joss.03714</a:t>
            </a:r>
            <a:endParaRPr lang="en-CA" sz="2000" dirty="0"/>
          </a:p>
        </p:txBody>
      </p:sp>
      <p:pic>
        <p:nvPicPr>
          <p:cNvPr id="10" name="Picture 9" descr="A screenshot of a black background&#10;&#10;Description automatically generated">
            <a:extLst>
              <a:ext uri="{FF2B5EF4-FFF2-40B4-BE49-F238E27FC236}">
                <a16:creationId xmlns:a16="http://schemas.microsoft.com/office/drawing/2014/main" id="{19DA3E46-90F0-D63F-A767-6C2897A3A89F}"/>
              </a:ext>
            </a:extLst>
          </p:cNvPr>
          <p:cNvPicPr>
            <a:picLocks noChangeAspect="1"/>
          </p:cNvPicPr>
          <p:nvPr/>
        </p:nvPicPr>
        <p:blipFill>
          <a:blip r:embed="rId5">
            <a:extLst>
              <a:ext uri="{28A0092B-C50C-407E-A947-70E740481C1C}">
                <a14:useLocalDpi xmlns:a14="http://schemas.microsoft.com/office/drawing/2010/main" val="0"/>
              </a:ext>
            </a:extLst>
          </a:blip>
          <a:srcRect b="43646"/>
          <a:stretch/>
        </p:blipFill>
        <p:spPr>
          <a:xfrm>
            <a:off x="7975600" y="3060129"/>
            <a:ext cx="3721100" cy="1903757"/>
          </a:xfrm>
          <a:prstGeom prst="rect">
            <a:avLst/>
          </a:prstGeom>
        </p:spPr>
      </p:pic>
      <p:sp>
        <p:nvSpPr>
          <p:cNvPr id="11" name="TextBox 10">
            <a:extLst>
              <a:ext uri="{FF2B5EF4-FFF2-40B4-BE49-F238E27FC236}">
                <a16:creationId xmlns:a16="http://schemas.microsoft.com/office/drawing/2014/main" id="{BF375FF8-492F-7CBE-6738-D9A19D7B3361}"/>
              </a:ext>
            </a:extLst>
          </p:cNvPr>
          <p:cNvSpPr txBox="1"/>
          <p:nvPr/>
        </p:nvSpPr>
        <p:spPr>
          <a:xfrm>
            <a:off x="751113" y="4961330"/>
            <a:ext cx="11076215" cy="1200329"/>
          </a:xfrm>
          <a:prstGeom prst="rect">
            <a:avLst/>
          </a:prstGeom>
          <a:noFill/>
        </p:spPr>
        <p:txBody>
          <a:bodyPr wrap="square" rtlCol="0">
            <a:spAutoFit/>
          </a:bodyPr>
          <a:lstStyle/>
          <a:p>
            <a:r>
              <a:rPr lang="en-CA" dirty="0"/>
              <a:t>“With this beginner audience in mind, Kinetics Toolkit is …a user-friendly tool for people with little experience in programming… Designed with a mainly procedural programming paradigm, its data processing functions can be used directly as examples so that users can build their own scripts, functions, and even modules, and therefore make Kinetics Toolkit fit their own specific needs”</a:t>
            </a:r>
          </a:p>
        </p:txBody>
      </p:sp>
    </p:spTree>
    <p:extLst>
      <p:ext uri="{BB962C8B-B14F-4D97-AF65-F5344CB8AC3E}">
        <p14:creationId xmlns:p14="http://schemas.microsoft.com/office/powerpoint/2010/main" val="2372991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overview</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98022" y="3187771"/>
            <a:ext cx="11340192" cy="1323439"/>
          </a:xfrm>
          <a:prstGeom prst="rect">
            <a:avLst/>
          </a:prstGeom>
          <a:noFill/>
        </p:spPr>
        <p:txBody>
          <a:bodyPr wrap="square">
            <a:spAutoFit/>
          </a:bodyPr>
          <a:lstStyle/>
          <a:p>
            <a:r>
              <a:rPr lang="en-CA" sz="2000" dirty="0"/>
              <a:t>Features</a:t>
            </a:r>
          </a:p>
          <a:p>
            <a:pPr marL="342900" indent="-342900">
              <a:buFont typeface="Arial" panose="020B0604020202020204" pitchFamily="34" charset="0"/>
              <a:buChar char="•"/>
            </a:pPr>
            <a:r>
              <a:rPr lang="en-CA" sz="2000" dirty="0"/>
              <a:t>Timeseries: a data “class” allowing for easy manipulation of standard biomechanical data </a:t>
            </a:r>
          </a:p>
          <a:p>
            <a:pPr marL="342900" indent="-342900">
              <a:buFont typeface="Arial" panose="020B0604020202020204" pitchFamily="34" charset="0"/>
              <a:buChar char="•"/>
            </a:pPr>
            <a:r>
              <a:rPr lang="en-CA" sz="2000" dirty="0"/>
              <a:t>Data processing: basic tools to do all kinds of </a:t>
            </a:r>
            <a:r>
              <a:rPr lang="en-CA" sz="2000" dirty="0" err="1"/>
              <a:t>biomechy</a:t>
            </a:r>
            <a:r>
              <a:rPr lang="en-CA" sz="2000" dirty="0"/>
              <a:t> things</a:t>
            </a:r>
          </a:p>
          <a:p>
            <a:pPr marL="342900" indent="-342900">
              <a:buFont typeface="Arial" panose="020B0604020202020204" pitchFamily="34" charset="0"/>
              <a:buChar char="•"/>
            </a:pPr>
            <a:r>
              <a:rPr lang="en-CA" sz="2000" dirty="0"/>
              <a:t>Visualization: see what you’ve done! An integrated player to help you visualize data</a:t>
            </a:r>
          </a:p>
        </p:txBody>
      </p:sp>
    </p:spTree>
    <p:extLst>
      <p:ext uri="{BB962C8B-B14F-4D97-AF65-F5344CB8AC3E}">
        <p14:creationId xmlns:p14="http://schemas.microsoft.com/office/powerpoint/2010/main" val="4254241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491966" cy="1938992"/>
          </a:xfrm>
          <a:prstGeom prst="rect">
            <a:avLst/>
          </a:prstGeom>
          <a:noFill/>
        </p:spPr>
        <p:txBody>
          <a:bodyPr wrap="square">
            <a:spAutoFit/>
          </a:bodyPr>
          <a:lstStyle/>
          <a:p>
            <a:pPr marL="342900" indent="-342900">
              <a:buFont typeface="Arial" panose="020B0604020202020204" pitchFamily="34" charset="0"/>
              <a:buChar char="•"/>
            </a:pPr>
            <a:r>
              <a:rPr lang="en-CA" sz="2000" dirty="0"/>
              <a:t>We often process data that is function of time (e.g., electromyography, marker trajectories)</a:t>
            </a:r>
          </a:p>
          <a:p>
            <a:pPr marL="342900" indent="-342900">
              <a:buFont typeface="Arial" panose="020B0604020202020204" pitchFamily="34" charset="0"/>
              <a:buChar char="•"/>
            </a:pPr>
            <a:r>
              <a:rPr lang="en-CA" sz="2000" dirty="0"/>
              <a:t>Numpy can only take us so far </a:t>
            </a:r>
            <a:r>
              <a:rPr lang="en-CA" sz="2000" dirty="0" err="1"/>
              <a:t>Kineticstoolkit</a:t>
            </a:r>
            <a:r>
              <a:rPr lang="en-CA" sz="2000" dirty="0"/>
              <a:t> provides a new type of variable called the timeseries</a:t>
            </a:r>
          </a:p>
          <a:p>
            <a:pPr marL="342900" indent="-342900">
              <a:buFont typeface="Arial" panose="020B0604020202020204" pitchFamily="34" charset="0"/>
              <a:buChar char="•"/>
            </a:pPr>
            <a:r>
              <a:rPr lang="en-CA" sz="2000" dirty="0"/>
              <a:t>Every </a:t>
            </a:r>
            <a:r>
              <a:rPr lang="en-CA" sz="2000" dirty="0" err="1"/>
              <a:t>TimeSeries</a:t>
            </a:r>
            <a:r>
              <a:rPr lang="en-CA" sz="2000" dirty="0"/>
              <a:t> contains time, data, events and metadata (”</a:t>
            </a:r>
            <a:r>
              <a:rPr lang="en-CA" sz="2000" dirty="0" err="1"/>
              <a:t>data_info</a:t>
            </a:r>
            <a:r>
              <a:rPr lang="en-CA" sz="2000" dirty="0"/>
              <a:t>”).</a:t>
            </a:r>
          </a:p>
        </p:txBody>
      </p:sp>
      <p:pic>
        <p:nvPicPr>
          <p:cNvPr id="9" name="Picture 8" descr="A screen shot of a computer screen&#10;&#10;Description automatically generated">
            <a:extLst>
              <a:ext uri="{FF2B5EF4-FFF2-40B4-BE49-F238E27FC236}">
                <a16:creationId xmlns:a16="http://schemas.microsoft.com/office/drawing/2014/main" id="{9ED160BD-682C-6137-500F-1F6E109A3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870" y="2764572"/>
            <a:ext cx="4778830" cy="3868577"/>
          </a:xfrm>
          <a:prstGeom prst="rect">
            <a:avLst/>
          </a:prstGeom>
        </p:spPr>
      </p:pic>
    </p:spTree>
    <p:extLst>
      <p:ext uri="{BB962C8B-B14F-4D97-AF65-F5344CB8AC3E}">
        <p14:creationId xmlns:p14="http://schemas.microsoft.com/office/powerpoint/2010/main" val="8214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A closer look at some timeseries data</a:t>
            </a:r>
          </a:p>
        </p:txBody>
      </p:sp>
      <p:pic>
        <p:nvPicPr>
          <p:cNvPr id="14" name="Picture 13" descr="A black background with green text&#10;&#10;Description automatically generated">
            <a:extLst>
              <a:ext uri="{FF2B5EF4-FFF2-40B4-BE49-F238E27FC236}">
                <a16:creationId xmlns:a16="http://schemas.microsoft.com/office/drawing/2014/main" id="{83810605-E25F-5195-BE6A-E5507906F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1" y="3164682"/>
            <a:ext cx="10421257" cy="1396397"/>
          </a:xfrm>
          <a:prstGeom prst="rect">
            <a:avLst/>
          </a:prstGeom>
        </p:spPr>
      </p:pic>
      <p:pic>
        <p:nvPicPr>
          <p:cNvPr id="16" name="Picture 15" descr="A screen shot of a computer code&#10;&#10;Description automatically generated">
            <a:extLst>
              <a:ext uri="{FF2B5EF4-FFF2-40B4-BE49-F238E27FC236}">
                <a16:creationId xmlns:a16="http://schemas.microsoft.com/office/drawing/2014/main" id="{7CD5C45A-1809-E396-AFB8-797A2D8163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01" y="4663855"/>
            <a:ext cx="4983843" cy="2194145"/>
          </a:xfrm>
          <a:prstGeom prst="rect">
            <a:avLst/>
          </a:prstGeom>
        </p:spPr>
      </p:pic>
      <p:cxnSp>
        <p:nvCxnSpPr>
          <p:cNvPr id="18" name="Straight Arrow Connector 17">
            <a:extLst>
              <a:ext uri="{FF2B5EF4-FFF2-40B4-BE49-F238E27FC236}">
                <a16:creationId xmlns:a16="http://schemas.microsoft.com/office/drawing/2014/main" id="{1867013A-84D5-FE9F-43B1-60933BBA82CD}"/>
              </a:ext>
            </a:extLst>
          </p:cNvPr>
          <p:cNvCxnSpPr/>
          <p:nvPr/>
        </p:nvCxnSpPr>
        <p:spPr>
          <a:xfrm flipH="1" flipV="1">
            <a:off x="5927271" y="5649686"/>
            <a:ext cx="996043" cy="3054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F4B791-DACF-D00E-0937-D01A8151C5DF}"/>
              </a:ext>
            </a:extLst>
          </p:cNvPr>
          <p:cNvCxnSpPr>
            <a:cxnSpLocks/>
          </p:cNvCxnSpPr>
          <p:nvPr/>
        </p:nvCxnSpPr>
        <p:spPr>
          <a:xfrm flipH="1">
            <a:off x="5927271" y="5955178"/>
            <a:ext cx="996043" cy="2986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C1391B4-E21D-991C-E1AD-7CAF39856AB4}"/>
              </a:ext>
            </a:extLst>
          </p:cNvPr>
          <p:cNvSpPr txBox="1"/>
          <p:nvPr/>
        </p:nvSpPr>
        <p:spPr>
          <a:xfrm>
            <a:off x="7037612" y="5753011"/>
            <a:ext cx="4065815" cy="369332"/>
          </a:xfrm>
          <a:prstGeom prst="rect">
            <a:avLst/>
          </a:prstGeom>
          <a:noFill/>
        </p:spPr>
        <p:txBody>
          <a:bodyPr wrap="square" rtlCol="0">
            <a:spAutoFit/>
          </a:bodyPr>
          <a:lstStyle/>
          <a:p>
            <a:r>
              <a:rPr lang="en-CA" dirty="0"/>
              <a:t>3 entries since we asked for 3 angles</a:t>
            </a:r>
          </a:p>
        </p:txBody>
      </p:sp>
    </p:spTree>
    <p:extLst>
      <p:ext uri="{BB962C8B-B14F-4D97-AF65-F5344CB8AC3E}">
        <p14:creationId xmlns:p14="http://schemas.microsoft.com/office/powerpoint/2010/main" val="78494689"/>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1A29A562-6A75-5541-9645-B229C122F00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D282719-208E-C648-95FF-079F67C6165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AE6DBB7-681C-274A-A9FE-6097A9C107E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3976120-c1f8-4660-987a-ed1c012f5ac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AE8917658DD4842AA88410B0DECD245" ma:contentTypeVersion="12" ma:contentTypeDescription="Een nieuw document maken." ma:contentTypeScope="" ma:versionID="f40b6199e7c93732e954bf85859c958d">
  <xsd:schema xmlns:xsd="http://www.w3.org/2001/XMLSchema" xmlns:xs="http://www.w3.org/2001/XMLSchema" xmlns:p="http://schemas.microsoft.com/office/2006/metadata/properties" xmlns:ns2="c3976120-c1f8-4660-987a-ed1c012f5ac3" xmlns:ns3="fef124be-58f3-4cba-a4d6-b526bbe7eac7" targetNamespace="http://schemas.microsoft.com/office/2006/metadata/properties" ma:root="true" ma:fieldsID="34266b128ac1ce1df3eccc00cad5035d" ns2:_="" ns3:_="">
    <xsd:import namespace="c3976120-c1f8-4660-987a-ed1c012f5ac3"/>
    <xsd:import namespace="fef124be-58f3-4cba-a4d6-b526bbe7ea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76120-c1f8-4660-987a-ed1c012f5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f124be-58f3-4cba-a4d6-b526bbe7eac7"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BE1C5C-BE67-4120-B661-239F6B86CF3E}">
  <ds:schemaRefs>
    <ds:schemaRef ds:uri="c3976120-c1f8-4660-987a-ed1c012f5ac3"/>
    <ds:schemaRef ds:uri="http://purl.org/dc/terms/"/>
    <ds:schemaRef ds:uri="http://schemas.microsoft.com/office/2006/metadata/properties"/>
    <ds:schemaRef ds:uri="fef124be-58f3-4cba-a4d6-b526bbe7eac7"/>
    <ds:schemaRef ds:uri="http://schemas.microsoft.com/office/2006/documentManagement/types"/>
    <ds:schemaRef ds:uri="http://schemas.microsoft.com/office/infopath/2007/PartnerControls"/>
    <ds:schemaRef ds:uri="http://www.w3.org/XML/1998/namespace"/>
    <ds:schemaRef ds:uri="http://purl.org/dc/elements/1.1/"/>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BF9CF9CF-A2FC-46C0-98A8-917B0B708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976120-c1f8-4660-987a-ed1c012f5ac3"/>
    <ds:schemaRef ds:uri="fef124be-58f3-4cba-a4d6-b526bbe7e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DEF4FA-3FF8-4FA4-816D-D246C37D3B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Kantoorthema</Template>
  <TotalTime>3590</TotalTime>
  <Words>1526</Words>
  <Application>Microsoft Macintosh PowerPoint</Application>
  <PresentationFormat>Widescreen</PresentationFormat>
  <Paragraphs>189</Paragraphs>
  <Slides>21</Slides>
  <Notes>20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21</vt:i4>
      </vt:variant>
    </vt:vector>
  </HeadingPairs>
  <TitlesOfParts>
    <vt:vector size="29" baseType="lpstr">
      <vt:lpstr>Aptos</vt:lpstr>
      <vt:lpstr>Arial</vt:lpstr>
      <vt:lpstr>Calibri</vt:lpstr>
      <vt:lpstr>Monaco</vt:lpstr>
      <vt:lpstr>Wingdings</vt:lpstr>
      <vt:lpstr>Kantoorthema</vt:lpstr>
      <vt:lpstr>1_Office Theme</vt:lpstr>
      <vt:lpstr>2_Office Theme</vt:lpstr>
      <vt:lpstr>PowerPoint Presentation</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Overview of content so far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Jill Emmerzaal</dc:creator>
  <cp:lastModifiedBy>Philippe C Dixon, Dr</cp:lastModifiedBy>
  <cp:revision>60</cp:revision>
  <dcterms:created xsi:type="dcterms:W3CDTF">2024-07-25T14:23:08Z</dcterms:created>
  <dcterms:modified xsi:type="dcterms:W3CDTF">2024-09-06T13:43:58Z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0x0101001C6239B5328BD74182EAED8498760999</vt:lpwstr>
  </property>
  <property fmtid="{D5CDD505-2E9C-101B-9397-08002B2CF9AE}" pid="3" name="MediaServiceImageTags">
    <vt:lpwstr/>
  </property>
</Properties>
</file>